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9906000" cy="6858000" type="A4"/>
  <p:notesSz cx="6858000" cy="9144000"/>
  <p:embeddedFontLst>
    <p:embeddedFont>
      <p:font typeface="Calibri" panose="020F0502020204030204" pitchFamily="34" charset="0"/>
      <p:regular r:id="rId4"/>
      <p:bold r:id="rId5"/>
      <p:italic r:id="rId6"/>
      <p:boldItalic r:id="rId7"/>
    </p:embeddedFont>
    <p:embeddedFont>
      <p:font typeface="League Spartan" panose="020B060402020202020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hEFtk4q6JUygdjkfqfAgDA1ey/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1" d="100"/>
          <a:sy n="111" d="100"/>
        </p:scale>
        <p:origin x="1350"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777332" y="-270668"/>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5251054" y="2203054"/>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917179" y="128984"/>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4211340" y="987427"/>
            <a:ext cx="5014913" cy="4873625"/>
          </a:xfrm>
          <a:prstGeom prst="rect">
            <a:avLst/>
          </a:prstGeom>
          <a:noFill/>
          <a:ln>
            <a:noFill/>
          </a:ln>
        </p:spPr>
      </p:sp>
      <p:sp>
        <p:nvSpPr>
          <p:cNvPr id="64" name="Google Shape;64;p13"/>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drawing of a person&#10;&#10;Description automatically generated"/>
          <p:cNvPicPr preferRelativeResize="0"/>
          <p:nvPr/>
        </p:nvPicPr>
        <p:blipFill rotWithShape="1">
          <a:blip r:embed="rId3">
            <a:alphaModFix amt="35000"/>
          </a:blip>
          <a:srcRect l="33605" t="13202" r="33580" b="15776"/>
          <a:stretch/>
        </p:blipFill>
        <p:spPr>
          <a:xfrm>
            <a:off x="168706" y="130565"/>
            <a:ext cx="1110305" cy="1425609"/>
          </a:xfrm>
          <a:prstGeom prst="rect">
            <a:avLst/>
          </a:prstGeom>
          <a:noFill/>
          <a:ln>
            <a:noFill/>
          </a:ln>
        </p:spPr>
      </p:pic>
      <p:grpSp>
        <p:nvGrpSpPr>
          <p:cNvPr id="85" name="Google Shape;85;p1"/>
          <p:cNvGrpSpPr/>
          <p:nvPr/>
        </p:nvGrpSpPr>
        <p:grpSpPr>
          <a:xfrm>
            <a:off x="66044" y="403998"/>
            <a:ext cx="1304804" cy="839002"/>
            <a:chOff x="315802" y="411168"/>
            <a:chExt cx="1304804" cy="839002"/>
          </a:xfrm>
        </p:grpSpPr>
        <p:sp>
          <p:nvSpPr>
            <p:cNvPr id="86" name="Google Shape;86;p1"/>
            <p:cNvSpPr/>
            <p:nvPr/>
          </p:nvSpPr>
          <p:spPr>
            <a:xfrm>
              <a:off x="702593" y="411168"/>
              <a:ext cx="541952" cy="451373"/>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The</a:t>
              </a:r>
              <a:endParaRPr sz="2000" b="1" i="0" u="none" strike="noStrike" cap="none">
                <a:solidFill>
                  <a:schemeClr val="dk1"/>
                </a:solidFill>
                <a:latin typeface="League Spartan"/>
                <a:ea typeface="League Spartan"/>
                <a:cs typeface="League Spartan"/>
                <a:sym typeface="League Spartan"/>
              </a:endParaRPr>
            </a:p>
          </p:txBody>
        </p:sp>
        <p:sp>
          <p:nvSpPr>
            <p:cNvPr id="87" name="Google Shape;87;p1"/>
            <p:cNvSpPr/>
            <p:nvPr/>
          </p:nvSpPr>
          <p:spPr>
            <a:xfrm>
              <a:off x="315802" y="460903"/>
              <a:ext cx="1304804" cy="346097"/>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1" i="0" u="none" strike="noStrike" cap="none">
                  <a:solidFill>
                    <a:schemeClr val="dk1"/>
                  </a:solidFill>
                  <a:latin typeface="League Spartan"/>
                  <a:ea typeface="League Spartan"/>
                  <a:cs typeface="League Spartan"/>
                  <a:sym typeface="League Spartan"/>
                </a:rPr>
                <a:t>Laurels</a:t>
              </a:r>
              <a:endParaRPr sz="1300" b="1" i="0" u="none" strike="noStrike" cap="none">
                <a:solidFill>
                  <a:srgbClr val="000000"/>
                </a:solidFill>
                <a:latin typeface="League Spartan"/>
                <a:ea typeface="League Spartan"/>
                <a:cs typeface="League Spartan"/>
                <a:sym typeface="League Spartan"/>
              </a:endParaRPr>
            </a:p>
          </p:txBody>
        </p:sp>
        <p:sp>
          <p:nvSpPr>
            <p:cNvPr id="88" name="Google Shape;88;p1"/>
            <p:cNvSpPr/>
            <p:nvPr/>
          </p:nvSpPr>
          <p:spPr>
            <a:xfrm>
              <a:off x="387605" y="707490"/>
              <a:ext cx="1161197" cy="542678"/>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League Spartan"/>
                  <a:ea typeface="League Spartan"/>
                  <a:cs typeface="League Spartan"/>
                  <a:sym typeface="League Spartan"/>
                </a:rPr>
                <a:t>Primary</a:t>
              </a:r>
              <a:endParaRPr sz="2400" b="1" i="0" u="none" strike="noStrike" cap="none">
                <a:solidFill>
                  <a:schemeClr val="dk1"/>
                </a:solidFill>
                <a:latin typeface="League Spartan"/>
                <a:ea typeface="League Spartan"/>
                <a:cs typeface="League Spartan"/>
                <a:sym typeface="League Spartan"/>
              </a:endParaRPr>
            </a:p>
          </p:txBody>
        </p:sp>
        <p:sp>
          <p:nvSpPr>
            <p:cNvPr id="89" name="Google Shape;89;p1"/>
            <p:cNvSpPr/>
            <p:nvPr/>
          </p:nvSpPr>
          <p:spPr>
            <a:xfrm>
              <a:off x="517607" y="881770"/>
              <a:ext cx="901200" cy="36840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League Spartan"/>
                  <a:ea typeface="League Spartan"/>
                  <a:cs typeface="League Spartan"/>
                  <a:sym typeface="League Spartan"/>
                </a:rPr>
                <a:t>School</a:t>
              </a:r>
              <a:endParaRPr sz="2400" b="1" i="0" u="none" strike="noStrike" cap="none">
                <a:solidFill>
                  <a:schemeClr val="dk1"/>
                </a:solidFill>
                <a:latin typeface="League Spartan"/>
                <a:ea typeface="League Spartan"/>
                <a:cs typeface="League Spartan"/>
                <a:sym typeface="League Spartan"/>
              </a:endParaRPr>
            </a:p>
          </p:txBody>
        </p:sp>
      </p:grpSp>
      <p:sp>
        <p:nvSpPr>
          <p:cNvPr id="90" name="Google Shape;90;p1"/>
          <p:cNvSpPr/>
          <p:nvPr/>
        </p:nvSpPr>
        <p:spPr>
          <a:xfrm>
            <a:off x="59235" y="1439704"/>
            <a:ext cx="1434353" cy="636588"/>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GB" sz="3400" b="1" i="0" u="none" strike="noStrike" cap="none">
                <a:solidFill>
                  <a:srgbClr val="B66618"/>
                </a:solidFill>
                <a:latin typeface="League Spartan"/>
                <a:ea typeface="League Spartan"/>
                <a:cs typeface="League Spartan"/>
                <a:sym typeface="League Spartan"/>
              </a:rPr>
              <a:t>Year </a:t>
            </a:r>
            <a:r>
              <a:rPr lang="en-GB" sz="3400" b="1">
                <a:solidFill>
                  <a:srgbClr val="B66618"/>
                </a:solidFill>
                <a:latin typeface="League Spartan"/>
                <a:ea typeface="League Spartan"/>
                <a:cs typeface="League Spartan"/>
                <a:sym typeface="League Spartan"/>
              </a:rPr>
              <a:t>2</a:t>
            </a:r>
            <a:endParaRPr sz="800" b="1" i="0" u="none" strike="noStrike" cap="none">
              <a:solidFill>
                <a:srgbClr val="000000"/>
              </a:solidFill>
              <a:latin typeface="League Spartan"/>
              <a:ea typeface="League Spartan"/>
              <a:cs typeface="League Spartan"/>
              <a:sym typeface="League Spartan"/>
            </a:endParaRPr>
          </a:p>
        </p:txBody>
      </p:sp>
      <p:sp>
        <p:nvSpPr>
          <p:cNvPr id="91" name="Google Shape;91;p1"/>
          <p:cNvSpPr/>
          <p:nvPr/>
        </p:nvSpPr>
        <p:spPr>
          <a:xfrm>
            <a:off x="66327" y="2196048"/>
            <a:ext cx="1420168" cy="636587"/>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B66618"/>
                </a:solidFill>
                <a:latin typeface="League Spartan"/>
                <a:ea typeface="League Spartan"/>
                <a:cs typeface="League Spartan"/>
                <a:sym typeface="League Spartan"/>
              </a:rPr>
              <a:t>Autumn Term </a:t>
            </a:r>
            <a:r>
              <a:rPr lang="en-GB" sz="2100" b="1" i="0" u="none" strike="noStrike" cap="none">
                <a:solidFill>
                  <a:srgbClr val="B66618"/>
                </a:solidFill>
                <a:latin typeface="League Spartan"/>
                <a:ea typeface="League Spartan"/>
                <a:cs typeface="League Spartan"/>
                <a:sym typeface="League Spartan"/>
              </a:rPr>
              <a:t>2023</a:t>
            </a:r>
            <a:endParaRPr sz="1600" b="1" i="0" u="none" strike="noStrike" cap="none">
              <a:solidFill>
                <a:srgbClr val="B66618"/>
              </a:solidFill>
              <a:latin typeface="League Spartan"/>
              <a:ea typeface="League Spartan"/>
              <a:cs typeface="League Spartan"/>
              <a:sym typeface="League Spartan"/>
            </a:endParaRPr>
          </a:p>
        </p:txBody>
      </p:sp>
      <p:sp>
        <p:nvSpPr>
          <p:cNvPr id="92" name="Google Shape;92;p1"/>
          <p:cNvSpPr/>
          <p:nvPr/>
        </p:nvSpPr>
        <p:spPr>
          <a:xfrm>
            <a:off x="165825" y="3506075"/>
            <a:ext cx="4061700" cy="3189600"/>
          </a:xfrm>
          <a:prstGeom prst="rect">
            <a:avLst/>
          </a:prstGeom>
          <a:solidFill>
            <a:srgbClr val="FFF2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League Spartan"/>
                <a:ea typeface="League Spartan"/>
                <a:cs typeface="League Spartan"/>
                <a:sym typeface="League Spartan"/>
              </a:rPr>
              <a:t>English</a:t>
            </a:r>
            <a:endParaRPr sz="18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League Spartan"/>
                <a:ea typeface="League Spartan"/>
                <a:cs typeface="League Spartan"/>
                <a:sym typeface="League Spartan"/>
              </a:rPr>
              <a:t>Writing</a:t>
            </a:r>
            <a:r>
              <a:rPr lang="en-GB" sz="1100" b="1">
                <a:solidFill>
                  <a:schemeClr val="dk1"/>
                </a:solidFill>
                <a:latin typeface="League Spartan"/>
                <a:ea typeface="League Spartan"/>
                <a:cs typeface="League Spartan"/>
                <a:sym typeface="League Spartan"/>
              </a:rPr>
              <a:t>: </a:t>
            </a:r>
            <a:r>
              <a:rPr lang="en-GB" sz="900">
                <a:solidFill>
                  <a:schemeClr val="dk1"/>
                </a:solidFill>
                <a:latin typeface="League Spartan"/>
                <a:ea typeface="League Spartan"/>
                <a:cs typeface="League Spartan"/>
                <a:sym typeface="League Spartan"/>
              </a:rPr>
              <a:t>Children will have varied writing opportunities by using high quality texts as stimuli. For example, we will begin by studying the book </a:t>
            </a:r>
            <a:r>
              <a:rPr lang="en-GB" sz="900" i="1">
                <a:solidFill>
                  <a:schemeClr val="dk1"/>
                </a:solidFill>
                <a:latin typeface="League Spartan"/>
                <a:ea typeface="League Spartan"/>
                <a:cs typeface="League Spartan"/>
                <a:sym typeface="League Spartan"/>
              </a:rPr>
              <a:t>Mr Chicken Lands on London by Leigh Hobbs</a:t>
            </a:r>
            <a:r>
              <a:rPr lang="en-GB" sz="900">
                <a:solidFill>
                  <a:schemeClr val="dk1"/>
                </a:solidFill>
                <a:latin typeface="League Spartan"/>
                <a:ea typeface="League Spartan"/>
                <a:cs typeface="League Spartan"/>
                <a:sym typeface="League Spartan"/>
              </a:rPr>
              <a:t>, which will enable children to build confidence in writing their own sentences, sequence events, use descriptive language and write a character description. </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League Spartan"/>
                <a:ea typeface="League Spartan"/>
                <a:cs typeface="League Spartan"/>
                <a:sym typeface="League Spartan"/>
              </a:rPr>
              <a:t>Reading:</a:t>
            </a:r>
            <a:r>
              <a:rPr lang="en-GB" sz="1000">
                <a:solidFill>
                  <a:schemeClr val="dk1"/>
                </a:solidFill>
                <a:latin typeface="League Spartan"/>
                <a:ea typeface="League Spartan"/>
                <a:cs typeface="League Spartan"/>
                <a:sym typeface="League Spartan"/>
              </a:rPr>
              <a:t> </a:t>
            </a:r>
            <a:r>
              <a:rPr lang="en-GB" sz="900">
                <a:solidFill>
                  <a:schemeClr val="dk1"/>
                </a:solidFill>
                <a:latin typeface="League Spartan"/>
                <a:ea typeface="League Spartan"/>
                <a:cs typeface="League Spartan"/>
                <a:sym typeface="League Spartan"/>
              </a:rPr>
              <a:t>In daily phonics lessons children will be learning alternative graphemes for the sounds /ai/, /n/, /m/, /ear/, /zh/, /j/, /i/, /sh/ and /or/. They will also be reading one book per week over 3 guided reading sessions with each one focusing on decoding, prosody and comprehension. </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League Spartan"/>
                <a:ea typeface="League Spartan"/>
                <a:cs typeface="League Spartan"/>
                <a:sym typeface="League Spartan"/>
              </a:rPr>
              <a:t>Grammar: </a:t>
            </a:r>
            <a:r>
              <a:rPr lang="en-GB" sz="900">
                <a:solidFill>
                  <a:schemeClr val="dk1"/>
                </a:solidFill>
                <a:latin typeface="League Spartan"/>
                <a:ea typeface="League Spartan"/>
                <a:cs typeface="League Spartan"/>
                <a:sym typeface="League Spartan"/>
              </a:rPr>
              <a:t>Children will be learning about how to consistently use capital letters and full stops whilst also developing their understanding of nouns, verbs, conjunctions and adjectives. </a:t>
            </a:r>
            <a:endParaRPr sz="900" b="1"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League Spartan"/>
                <a:ea typeface="League Spartan"/>
                <a:cs typeface="League Spartan"/>
                <a:sym typeface="League Spartan"/>
              </a:rPr>
              <a:t>Handwriting</a:t>
            </a:r>
            <a:r>
              <a:rPr lang="en-GB" sz="1100" b="0" i="0" u="none" strike="noStrike" cap="none">
                <a:solidFill>
                  <a:schemeClr val="dk1"/>
                </a:solidFill>
                <a:latin typeface="League Spartan"/>
                <a:ea typeface="League Spartan"/>
                <a:cs typeface="League Spartan"/>
                <a:sym typeface="League Spartan"/>
              </a:rPr>
              <a:t>:</a:t>
            </a:r>
            <a:r>
              <a:rPr lang="en-GB" sz="1100">
                <a:solidFill>
                  <a:schemeClr val="dk1"/>
                </a:solidFill>
                <a:latin typeface="League Spartan"/>
                <a:ea typeface="League Spartan"/>
                <a:cs typeface="League Spartan"/>
                <a:sym typeface="League Spartan"/>
              </a:rPr>
              <a:t> </a:t>
            </a:r>
            <a:r>
              <a:rPr lang="en-GB" sz="900">
                <a:solidFill>
                  <a:schemeClr val="dk1"/>
                </a:solidFill>
                <a:latin typeface="League Spartan"/>
                <a:ea typeface="League Spartan"/>
                <a:cs typeface="League Spartan"/>
                <a:sym typeface="League Spartan"/>
              </a:rPr>
              <a:t>In Autumn 1 will be learning how to correctly form letters from the ladder family including l, i, u, t, y and j. In Autumn 2 we will be learning how to correctly form letters from the robot family including n, m, h, k, b, p and r. </a:t>
            </a:r>
            <a:endParaRPr sz="900" b="0"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League Spartan"/>
                <a:ea typeface="League Spartan"/>
                <a:cs typeface="League Spartan"/>
                <a:sym typeface="League Spartan"/>
              </a:rPr>
              <a:t>Spellings</a:t>
            </a:r>
            <a:r>
              <a:rPr lang="en-GB" sz="1100" b="0" i="0" u="none" strike="noStrike" cap="none">
                <a:solidFill>
                  <a:schemeClr val="dk1"/>
                </a:solidFill>
                <a:latin typeface="League Spartan"/>
                <a:ea typeface="League Spartan"/>
                <a:cs typeface="League Spartan"/>
                <a:sym typeface="League Spartan"/>
              </a:rPr>
              <a:t>:</a:t>
            </a:r>
            <a:r>
              <a:rPr lang="en-GB" sz="900">
                <a:solidFill>
                  <a:schemeClr val="dk1"/>
                </a:solidFill>
                <a:latin typeface="League Spartan"/>
                <a:ea typeface="League Spartan"/>
                <a:cs typeface="League Spartan"/>
                <a:sym typeface="League Spartan"/>
              </a:rPr>
              <a:t>We will be covering the following letter patterns: </a:t>
            </a:r>
            <a:r>
              <a:rPr lang="en-GB" sz="900">
                <a:solidFill>
                  <a:srgbClr val="363636"/>
                </a:solidFill>
                <a:latin typeface="League Spartan"/>
                <a:ea typeface="League Spartan"/>
                <a:cs typeface="League Spartan"/>
                <a:sym typeface="League Spartan"/>
              </a:rPr>
              <a:t>Words where ‘dge’, ‘ge’ and ‘g’ make a /j/ sound, Words where ‘c’ makes a /s/ sound before ‘e’, ‘i’ and ‘y’, Words where ‘kn’ and ‘gn’ make a /n/ sound at the beginning of words and challenge words. </a:t>
            </a:r>
            <a:endParaRPr sz="900" b="0" i="0" u="none" strike="noStrike" cap="none">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endParaRPr sz="11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93" name="Google Shape;93;p1"/>
          <p:cNvSpPr/>
          <p:nvPr/>
        </p:nvSpPr>
        <p:spPr>
          <a:xfrm>
            <a:off x="1572200" y="226897"/>
            <a:ext cx="2658292" cy="3148181"/>
          </a:xfrm>
          <a:prstGeom prst="rect">
            <a:avLst/>
          </a:prstGeom>
          <a:solidFill>
            <a:srgbClr val="DDEAF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League Spartan"/>
                <a:ea typeface="League Spartan"/>
                <a:cs typeface="League Spartan"/>
                <a:sym typeface="League Spartan"/>
              </a:rPr>
              <a:t>Maths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en-GB" sz="1000" b="1" i="0" u="none" strike="noStrike" cap="none">
                <a:solidFill>
                  <a:schemeClr val="dk1"/>
                </a:solidFill>
                <a:latin typeface="League Spartan"/>
                <a:ea typeface="League Spartan"/>
                <a:cs typeface="League Spartan"/>
                <a:sym typeface="League Spartan"/>
              </a:rPr>
              <a:t>Unit 1: Place Value </a:t>
            </a: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learn to recognise tens and ones, partition numbers to 100 using a place value chart, identify numbers on a number line and compare and order numbers. </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b="1" i="0" u="none" strike="noStrike" cap="none">
                <a:solidFill>
                  <a:schemeClr val="dk1"/>
                </a:solidFill>
                <a:latin typeface="League Spartan"/>
                <a:ea typeface="League Spartan"/>
                <a:cs typeface="League Spartan"/>
                <a:sym typeface="League Spartan"/>
              </a:rPr>
              <a:t>Unit 2: Addition</a:t>
            </a:r>
            <a:r>
              <a:rPr lang="en-GB" sz="1000" b="1">
                <a:solidFill>
                  <a:schemeClr val="dk1"/>
                </a:solidFill>
                <a:latin typeface="League Spartan"/>
                <a:ea typeface="League Spartan"/>
                <a:cs typeface="League Spartan"/>
                <a:sym typeface="League Spartan"/>
              </a:rPr>
              <a:t> and Subtraction </a:t>
            </a: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000">
                <a:latin typeface="League Spartan"/>
                <a:ea typeface="League Spartan"/>
                <a:cs typeface="League Spartan"/>
                <a:sym typeface="League Spartan"/>
              </a:rPr>
              <a:t>Children will learn number bonds to 10 and use this to know number bonds to 100. They will also learn to add and subtract 1’s, 10’s and then add and subtract two 2-digit numbers. </a:t>
            </a:r>
            <a:endParaRPr sz="1000">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b="1" i="0" u="none" strike="noStrike" cap="none">
                <a:solidFill>
                  <a:schemeClr val="dk1"/>
                </a:solidFill>
                <a:latin typeface="League Spartan"/>
                <a:ea typeface="League Spartan"/>
                <a:cs typeface="League Spartan"/>
                <a:sym typeface="League Spartan"/>
              </a:rPr>
              <a:t>Unit 3: Shape</a:t>
            </a: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learn to recognise, identify properties of and sort 2-D and 3-D shapes and find lines of symmetry in shapes. </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100"/>
              <a:buFont typeface="Arial"/>
              <a:buNone/>
            </a:pPr>
            <a:r>
              <a:rPr lang="en-GB" sz="1000" b="1" i="0" u="none" strike="noStrike" cap="none">
                <a:solidFill>
                  <a:schemeClr val="dk1"/>
                </a:solidFill>
                <a:latin typeface="League Spartan"/>
                <a:ea typeface="League Spartan"/>
                <a:cs typeface="League Spartan"/>
                <a:sym typeface="League Spartan"/>
              </a:rPr>
              <a:t>Times tables</a:t>
            </a:r>
            <a:r>
              <a:rPr lang="en-GB" sz="1000" b="0" i="0" u="none" strike="noStrike" cap="none">
                <a:solidFill>
                  <a:schemeClr val="dk1"/>
                </a:solidFill>
                <a:latin typeface="League Spartan"/>
                <a:ea typeface="League Spartan"/>
                <a:cs typeface="League Spartan"/>
                <a:sym typeface="League Spartan"/>
              </a:rPr>
              <a:t>: 2</a:t>
            </a:r>
            <a:r>
              <a:rPr lang="en-GB" sz="1000">
                <a:solidFill>
                  <a:schemeClr val="dk1"/>
                </a:solidFill>
                <a:latin typeface="League Spartan"/>
                <a:ea typeface="League Spartan"/>
                <a:cs typeface="League Spartan"/>
                <a:sym typeface="League Spartan"/>
              </a:rPr>
              <a:t>’s, 3’s, 5’s and 10’s</a:t>
            </a:r>
            <a:endParaRPr sz="1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4325325" y="221401"/>
            <a:ext cx="1689000" cy="202050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Art &amp; Design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Design Technology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GB" sz="1100" b="1">
                <a:solidFill>
                  <a:schemeClr val="dk1"/>
                </a:solidFill>
                <a:latin typeface="League Spartan"/>
                <a:ea typeface="League Spartan"/>
                <a:cs typeface="League Spartan"/>
                <a:sym typeface="League Spartan"/>
              </a:rPr>
              <a:t>Art - </a:t>
            </a:r>
            <a:r>
              <a:rPr lang="en-GB" sz="1000" b="1">
                <a:latin typeface="League Spartan"/>
                <a:ea typeface="League Spartan"/>
                <a:cs typeface="League Spartan"/>
                <a:sym typeface="League Spartan"/>
              </a:rPr>
              <a:t>Craft and design: Map it out </a:t>
            </a:r>
            <a:r>
              <a:rPr lang="en-GB" sz="1000">
                <a:latin typeface="League Spartan"/>
                <a:ea typeface="League Spartan"/>
                <a:cs typeface="League Spartan"/>
                <a:sym typeface="League Spartan"/>
              </a:rPr>
              <a:t>Children will learn techniques for working creatively with materials. </a:t>
            </a:r>
            <a:endParaRPr sz="1000">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b="1">
                <a:latin typeface="League Spartan"/>
                <a:ea typeface="League Spartan"/>
                <a:cs typeface="League Spartan"/>
                <a:sym typeface="League Spartan"/>
              </a:rPr>
              <a:t>DT -Structures:Baby bear’s chair</a:t>
            </a:r>
            <a:r>
              <a:rPr lang="en-GB" sz="1000">
                <a:latin typeface="League Spartan"/>
                <a:ea typeface="League Spartan"/>
                <a:cs typeface="League Spartan"/>
                <a:sym typeface="League Spartan"/>
              </a:rPr>
              <a:t> Children will explore stability and methods to</a:t>
            </a:r>
            <a:endParaRPr sz="1000">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latin typeface="League Spartan"/>
                <a:ea typeface="League Spartan"/>
                <a:cs typeface="League Spartan"/>
                <a:sym typeface="League Spartan"/>
              </a:rPr>
              <a:t>strengthen structures. </a:t>
            </a:r>
            <a:endParaRPr sz="1100">
              <a:solidFill>
                <a:schemeClr val="dk1"/>
              </a:solidFill>
              <a:latin typeface="League Spartan"/>
              <a:ea typeface="League Spartan"/>
              <a:cs typeface="League Spartan"/>
              <a:sym typeface="League Spartan"/>
            </a:endParaRPr>
          </a:p>
        </p:txBody>
      </p:sp>
      <p:sp>
        <p:nvSpPr>
          <p:cNvPr id="95" name="Google Shape;95;p1"/>
          <p:cNvSpPr/>
          <p:nvPr/>
        </p:nvSpPr>
        <p:spPr>
          <a:xfrm>
            <a:off x="4325333" y="2448178"/>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Science</a:t>
            </a:r>
            <a:endParaRPr sz="1600" b="1" i="0" u="none" strike="noStrike" cap="none">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rgbClr val="000000"/>
              </a:buClr>
              <a:buSzPts val="1600"/>
              <a:buFont typeface="Arial"/>
              <a:buNone/>
            </a:pPr>
            <a:r>
              <a:rPr lang="en-GB" sz="1000" b="1">
                <a:solidFill>
                  <a:schemeClr val="dk1"/>
                </a:solidFill>
                <a:latin typeface="League Spartan"/>
                <a:ea typeface="League Spartan"/>
                <a:cs typeface="League Spartan"/>
                <a:sym typeface="League Spartan"/>
              </a:rPr>
              <a:t>Uses of everyday materials</a:t>
            </a:r>
            <a:r>
              <a:rPr lang="en-GB" sz="1000">
                <a:solidFill>
                  <a:schemeClr val="dk1"/>
                </a:solidFill>
                <a:latin typeface="League Spartan"/>
                <a:ea typeface="League Spartan"/>
                <a:cs typeface="League Spartan"/>
                <a:sym typeface="League Spartan"/>
              </a:rPr>
              <a:t> Children will learn how to identify and compare the suitability of a variety of everyday materials for particular uses. </a:t>
            </a:r>
            <a:endParaRPr sz="1000">
              <a:solidFill>
                <a:schemeClr val="dk1"/>
              </a:solidFill>
              <a:latin typeface="League Spartan"/>
              <a:ea typeface="League Spartan"/>
              <a:cs typeface="League Spartan"/>
              <a:sym typeface="League Spartan"/>
            </a:endParaRPr>
          </a:p>
          <a:p>
            <a:pPr marL="0" marR="0" lvl="0" indent="0" algn="l" rtl="0">
              <a:lnSpc>
                <a:spcPct val="100000"/>
              </a:lnSpc>
              <a:spcBef>
                <a:spcPts val="0"/>
              </a:spcBef>
              <a:spcAft>
                <a:spcPts val="0"/>
              </a:spcAft>
              <a:buClr>
                <a:srgbClr val="000000"/>
              </a:buClr>
              <a:buSzPts val="1600"/>
              <a:buFont typeface="Arial"/>
              <a:buNone/>
            </a:pPr>
            <a:r>
              <a:rPr lang="en-GB" sz="1000" b="1">
                <a:solidFill>
                  <a:schemeClr val="dk1"/>
                </a:solidFill>
                <a:latin typeface="League Spartan"/>
                <a:ea typeface="League Spartan"/>
                <a:cs typeface="League Spartan"/>
                <a:sym typeface="League Spartan"/>
              </a:rPr>
              <a:t>Habitats around the world </a:t>
            </a:r>
            <a:endParaRPr sz="1000" b="1">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explore different habitats and how animals and plants are suited to their habitats. </a:t>
            </a:r>
            <a:endParaRPr sz="1000" i="0" u="none" strike="noStrike" cap="none">
              <a:solidFill>
                <a:schemeClr val="dk1"/>
              </a:solidFill>
              <a:latin typeface="League Spartan"/>
              <a:ea typeface="League Spartan"/>
              <a:cs typeface="League Spartan"/>
              <a:sym typeface="League Spartan"/>
            </a:endParaRPr>
          </a:p>
        </p:txBody>
      </p:sp>
      <p:sp>
        <p:nvSpPr>
          <p:cNvPr id="96" name="Google Shape;96;p1"/>
          <p:cNvSpPr/>
          <p:nvPr/>
        </p:nvSpPr>
        <p:spPr>
          <a:xfrm>
            <a:off x="4348899" y="4674960"/>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Music</a:t>
            </a:r>
            <a:endParaRPr sz="1600" b="1" i="0" u="none" strike="noStrike" cap="none">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League Spartan"/>
                <a:ea typeface="League Spartan"/>
                <a:cs typeface="League Spartan"/>
                <a:sym typeface="League Spartan"/>
              </a:rPr>
              <a:t>Musical me</a:t>
            </a:r>
            <a:endParaRPr sz="10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learn to sing the song ‘Once a Man Fell in a Well’ and to play it using tuned percussion. </a:t>
            </a:r>
            <a:endParaRPr sz="1000">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League Spartan"/>
                <a:ea typeface="League Spartan"/>
                <a:cs typeface="League Spartan"/>
                <a:sym typeface="League Spartan"/>
              </a:rPr>
              <a:t>Nativity performance</a:t>
            </a:r>
            <a:endParaRPr sz="10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learn and perform songs as a class, c</a:t>
            </a:r>
            <a:r>
              <a:rPr lang="en-GB" sz="1000">
                <a:solidFill>
                  <a:srgbClr val="222222"/>
                </a:solidFill>
                <a:latin typeface="League Spartan"/>
                <a:ea typeface="League Spartan"/>
                <a:cs typeface="League Spartan"/>
                <a:sym typeface="League Spartan"/>
              </a:rPr>
              <a:t>ontributing musically to a final performance.</a:t>
            </a:r>
            <a:endParaRPr sz="1000">
              <a:solidFill>
                <a:srgbClr val="222222"/>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endParaRPr sz="1350">
              <a:solidFill>
                <a:srgbClr val="222222"/>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97" name="Google Shape;97;p1"/>
          <p:cNvSpPr/>
          <p:nvPr/>
        </p:nvSpPr>
        <p:spPr>
          <a:xfrm>
            <a:off x="6172986" y="221397"/>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History</a:t>
            </a:r>
            <a:endParaRPr sz="1400" b="0" i="0" u="none" strike="noStrike" cap="none">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GB" sz="1000" b="1">
                <a:latin typeface="League Spartan"/>
                <a:ea typeface="League Spartan"/>
                <a:cs typeface="League Spartan"/>
                <a:sym typeface="League Spartan"/>
              </a:rPr>
              <a:t>How was school different in the past? </a:t>
            </a:r>
            <a:endParaRPr sz="1000" b="1">
              <a:latin typeface="League Spartan"/>
              <a:ea typeface="League Spartan"/>
              <a:cs typeface="League Spartan"/>
              <a:sym typeface="League Spartan"/>
            </a:endParaRPr>
          </a:p>
          <a:p>
            <a:pPr marL="0" lvl="0" indent="0" algn="l" rtl="0">
              <a:lnSpc>
                <a:spcPct val="115000"/>
              </a:lnSpc>
              <a:spcBef>
                <a:spcPts val="0"/>
              </a:spcBef>
              <a:spcAft>
                <a:spcPts val="0"/>
              </a:spcAft>
              <a:buNone/>
            </a:pPr>
            <a:r>
              <a:rPr lang="en-GB" sz="1000">
                <a:latin typeface="League Spartan"/>
                <a:ea typeface="League Spartan"/>
                <a:cs typeface="League Spartan"/>
                <a:sym typeface="League Spartan"/>
              </a:rPr>
              <a:t>Children will find out that schools have been in the locality for a long time but they have not always been the same. They will look at similarities and differences using a range of sources. </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000" i="0" u="none" strike="noStrike" cap="none">
              <a:solidFill>
                <a:schemeClr val="dk1"/>
              </a:solidFill>
              <a:latin typeface="League Spartan"/>
              <a:ea typeface="League Spartan"/>
              <a:cs typeface="League Spartan"/>
              <a:sym typeface="League Spartan"/>
            </a:endParaRPr>
          </a:p>
        </p:txBody>
      </p:sp>
      <p:sp>
        <p:nvSpPr>
          <p:cNvPr id="98" name="Google Shape;98;p1"/>
          <p:cNvSpPr/>
          <p:nvPr/>
        </p:nvSpPr>
        <p:spPr>
          <a:xfrm>
            <a:off x="6172986" y="2448178"/>
            <a:ext cx="1689000" cy="202050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Religious</a:t>
            </a:r>
            <a:r>
              <a:rPr lang="en-GB" sz="1600" b="1">
                <a:solidFill>
                  <a:schemeClr val="dk1"/>
                </a:solidFill>
                <a:latin typeface="League Spartan"/>
                <a:ea typeface="League Spartan"/>
                <a:cs typeface="League Spartan"/>
                <a:sym typeface="League Spartan"/>
              </a:rPr>
              <a:t> </a:t>
            </a:r>
            <a:r>
              <a:rPr lang="en-GB" sz="1600" b="1" i="0" u="none" strike="noStrike" cap="none">
                <a:solidFill>
                  <a:schemeClr val="dk1"/>
                </a:solidFill>
                <a:latin typeface="League Spartan"/>
                <a:ea typeface="League Spartan"/>
                <a:cs typeface="League Spartan"/>
                <a:sym typeface="League Spartan"/>
              </a:rPr>
              <a:t>Education</a:t>
            </a:r>
            <a:endParaRPr sz="1600" b="1" i="0" u="none" strike="noStrike" cap="none">
              <a:solidFill>
                <a:schemeClr val="dk1"/>
              </a:solidFill>
              <a:latin typeface="League Spartan"/>
              <a:ea typeface="League Spartan"/>
              <a:cs typeface="League Spartan"/>
              <a:sym typeface="League Spartan"/>
            </a:endParaRPr>
          </a:p>
          <a:p>
            <a:pPr marL="0" lvl="0" indent="0" algn="l" rtl="0">
              <a:spcBef>
                <a:spcPts val="0"/>
              </a:spcBef>
              <a:spcAft>
                <a:spcPts val="0"/>
              </a:spcAft>
              <a:buClr>
                <a:schemeClr val="dk1"/>
              </a:buClr>
              <a:buSzPts val="1100"/>
              <a:buFont typeface="Arial"/>
              <a:buNone/>
            </a:pPr>
            <a:r>
              <a:rPr lang="en-GB" sz="1000" b="1">
                <a:latin typeface="League Spartan"/>
                <a:ea typeface="League Spartan"/>
                <a:cs typeface="League Spartan"/>
                <a:sym typeface="League Spartan"/>
              </a:rPr>
              <a:t>What is prayer and why is it important? </a:t>
            </a:r>
            <a:r>
              <a:rPr lang="en-GB" sz="1000">
                <a:latin typeface="League Spartan"/>
                <a:ea typeface="League Spartan"/>
                <a:cs typeface="League Spartan"/>
                <a:sym typeface="League Spartan"/>
              </a:rPr>
              <a:t>Children will</a:t>
            </a:r>
            <a:r>
              <a:rPr lang="en-GB" sz="1000" b="1">
                <a:latin typeface="League Spartan"/>
                <a:ea typeface="League Spartan"/>
                <a:cs typeface="League Spartan"/>
                <a:sym typeface="League Spartan"/>
              </a:rPr>
              <a:t> </a:t>
            </a:r>
            <a:r>
              <a:rPr lang="en-GB" sz="1000">
                <a:latin typeface="League Spartan"/>
                <a:ea typeface="League Spartan"/>
                <a:cs typeface="League Spartan"/>
                <a:sym typeface="League Spartan"/>
              </a:rPr>
              <a:t>compare different prayer rituals and how these reflect beliefs for each faith. </a:t>
            </a:r>
            <a:endParaRPr sz="1200">
              <a:latin typeface="League Spartan"/>
              <a:ea typeface="League Spartan"/>
              <a:cs typeface="League Spartan"/>
              <a:sym typeface="League Spartan"/>
            </a:endParaRPr>
          </a:p>
          <a:p>
            <a:pPr marL="0" lvl="0" indent="0" algn="l" rtl="0">
              <a:spcBef>
                <a:spcPts val="0"/>
              </a:spcBef>
              <a:spcAft>
                <a:spcPts val="0"/>
              </a:spcAft>
              <a:buClr>
                <a:schemeClr val="dk1"/>
              </a:buClr>
              <a:buSzPts val="1100"/>
              <a:buFont typeface="Arial"/>
              <a:buNone/>
            </a:pPr>
            <a:r>
              <a:rPr lang="en-GB" sz="1000" b="1">
                <a:solidFill>
                  <a:schemeClr val="dk1"/>
                </a:solidFill>
                <a:latin typeface="League Spartan"/>
                <a:ea typeface="League Spartan"/>
                <a:cs typeface="League Spartan"/>
                <a:sym typeface="League Spartan"/>
              </a:rPr>
              <a:t>Is Christmas just one day?</a:t>
            </a:r>
            <a:endParaRPr sz="1000" b="1">
              <a:solidFill>
                <a:schemeClr val="dk1"/>
              </a:solidFill>
              <a:latin typeface="League Spartan"/>
              <a:ea typeface="League Spartan"/>
              <a:cs typeface="League Spartan"/>
              <a:sym typeface="League Spartan"/>
            </a:endParaRPr>
          </a:p>
          <a:p>
            <a:pPr marL="0" lvl="0" indent="0" algn="l" rtl="0">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learn about Advent through to the Epiphany of kings and the meaning of each festival.</a:t>
            </a:r>
            <a:endParaRPr sz="1000">
              <a:solidFill>
                <a:schemeClr val="dk1"/>
              </a:solidFill>
              <a:latin typeface="League Spartan"/>
              <a:ea typeface="League Spartan"/>
              <a:cs typeface="League Spartan"/>
              <a:sym typeface="League Spartan"/>
            </a:endParaRPr>
          </a:p>
        </p:txBody>
      </p:sp>
      <p:sp>
        <p:nvSpPr>
          <p:cNvPr id="99" name="Google Shape;99;p1"/>
          <p:cNvSpPr/>
          <p:nvPr/>
        </p:nvSpPr>
        <p:spPr>
          <a:xfrm>
            <a:off x="6196552" y="4674960"/>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Learning for Life</a:t>
            </a:r>
            <a:endParaRPr sz="1600" b="1" i="0" u="none" strike="noStrike" cap="none">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League Spartan"/>
                <a:ea typeface="League Spartan"/>
                <a:cs typeface="League Spartan"/>
                <a:sym typeface="League Spartan"/>
              </a:rPr>
              <a:t>Family and Relationships</a:t>
            </a:r>
            <a:endParaRPr sz="10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learn that families are composed of different people. </a:t>
            </a:r>
            <a:endParaRPr sz="1000">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League Spartan"/>
                <a:ea typeface="League Spartan"/>
                <a:cs typeface="League Spartan"/>
                <a:sym typeface="League Spartan"/>
              </a:rPr>
              <a:t>Health and Wellbeing</a:t>
            </a:r>
            <a:endParaRPr sz="10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learn about the benefits of exercise and relaxation on physical health and wellbeing. </a:t>
            </a: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000" i="0" u="none" strike="noStrike" cap="none">
              <a:solidFill>
                <a:schemeClr val="dk1"/>
              </a:solidFill>
              <a:latin typeface="League Spartan"/>
              <a:ea typeface="League Spartan"/>
              <a:cs typeface="League Spartan"/>
              <a:sym typeface="League Spartan"/>
            </a:endParaRPr>
          </a:p>
        </p:txBody>
      </p:sp>
      <p:sp>
        <p:nvSpPr>
          <p:cNvPr id="100" name="Google Shape;100;p1"/>
          <p:cNvSpPr/>
          <p:nvPr/>
        </p:nvSpPr>
        <p:spPr>
          <a:xfrm>
            <a:off x="8020639" y="221397"/>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a:solidFill>
                  <a:schemeClr val="dk1"/>
                </a:solidFill>
                <a:latin typeface="League Spartan"/>
                <a:ea typeface="League Spartan"/>
                <a:cs typeface="League Spartan"/>
                <a:sym typeface="League Spartan"/>
              </a:rPr>
              <a:t>Geography</a:t>
            </a:r>
            <a:endParaRPr sz="1600" b="1" i="0" u="none" strike="noStrike" cap="none">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League Spartan"/>
                <a:ea typeface="League Spartan"/>
                <a:cs typeface="League Spartan"/>
                <a:sym typeface="League Spartan"/>
              </a:rPr>
              <a:t>Would you rather live in a hot or cold place? </a:t>
            </a:r>
            <a:endParaRPr sz="1000" b="1">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League Spartan"/>
                <a:ea typeface="League Spartan"/>
                <a:cs typeface="League Spartan"/>
                <a:sym typeface="League Spartan"/>
              </a:rPr>
              <a:t>Children will be introduced to the basic concept of climate zones and mapping out hot and cold places globally. They will compare features in the North and South Poles and Kenya as well as in the local area.</a:t>
            </a:r>
            <a:endParaRPr sz="11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000" b="1" i="0" u="none" strike="noStrike" cap="none">
              <a:solidFill>
                <a:schemeClr val="dk1"/>
              </a:solidFill>
              <a:latin typeface="League Spartan"/>
              <a:ea typeface="League Spartan"/>
              <a:cs typeface="League Spartan"/>
              <a:sym typeface="League Spartan"/>
            </a:endParaRPr>
          </a:p>
        </p:txBody>
      </p:sp>
      <p:sp>
        <p:nvSpPr>
          <p:cNvPr id="101" name="Google Shape;101;p1"/>
          <p:cNvSpPr/>
          <p:nvPr/>
        </p:nvSpPr>
        <p:spPr>
          <a:xfrm>
            <a:off x="8020639" y="2448178"/>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PE</a:t>
            </a:r>
            <a:endParaRPr sz="1600" b="1" i="0" u="none" strike="noStrike" cap="none">
              <a:solidFill>
                <a:schemeClr val="dk1"/>
              </a:solidFill>
              <a:latin typeface="League Spartan"/>
              <a:ea typeface="League Spartan"/>
              <a:cs typeface="League Spartan"/>
              <a:sym typeface="League Spartan"/>
            </a:endParaRPr>
          </a:p>
          <a:p>
            <a:pPr marL="0" lvl="0" indent="0" algn="l" rtl="0">
              <a:spcBef>
                <a:spcPts val="0"/>
              </a:spcBef>
              <a:spcAft>
                <a:spcPts val="0"/>
              </a:spcAft>
              <a:buNone/>
            </a:pPr>
            <a:r>
              <a:rPr lang="en-GB" sz="1000" b="1">
                <a:latin typeface="League Spartan"/>
                <a:ea typeface="League Spartan"/>
                <a:cs typeface="League Spartan"/>
                <a:sym typeface="League Spartan"/>
              </a:rPr>
              <a:t>Games - </a:t>
            </a:r>
            <a:r>
              <a:rPr lang="en-GB" sz="1000">
                <a:latin typeface="League Spartan"/>
                <a:ea typeface="League Spartan"/>
                <a:cs typeface="League Spartan"/>
                <a:sym typeface="League Spartan"/>
              </a:rPr>
              <a:t>Children will learn basic movements including running, jumping, throwing and catching. </a:t>
            </a:r>
            <a:endParaRPr sz="1000">
              <a:latin typeface="League Spartan"/>
              <a:ea typeface="League Spartan"/>
              <a:cs typeface="League Spartan"/>
              <a:sym typeface="League Spartan"/>
            </a:endParaRPr>
          </a:p>
          <a:p>
            <a:pPr marL="0" lvl="0" indent="0" algn="l" rtl="0">
              <a:spcBef>
                <a:spcPts val="0"/>
              </a:spcBef>
              <a:spcAft>
                <a:spcPts val="0"/>
              </a:spcAft>
              <a:buNone/>
            </a:pPr>
            <a:r>
              <a:rPr lang="en-GB" sz="1000" b="1">
                <a:latin typeface="League Spartan"/>
                <a:ea typeface="League Spartan"/>
                <a:cs typeface="League Spartan"/>
                <a:sym typeface="League Spartan"/>
              </a:rPr>
              <a:t>Gymnastics - </a:t>
            </a:r>
            <a:r>
              <a:rPr lang="en-GB" sz="1000">
                <a:latin typeface="League Spartan"/>
                <a:ea typeface="League Spartan"/>
                <a:cs typeface="League Spartan"/>
                <a:sym typeface="League Spartan"/>
              </a:rPr>
              <a:t>Children will develop balance, agility and coordination. </a:t>
            </a:r>
            <a:endParaRPr sz="1000">
              <a:latin typeface="League Spartan"/>
              <a:ea typeface="League Spartan"/>
              <a:cs typeface="League Spartan"/>
              <a:sym typeface="League Spartan"/>
            </a:endParaRPr>
          </a:p>
          <a:p>
            <a:pPr marL="0" lvl="0" indent="0" algn="l" rtl="0">
              <a:spcBef>
                <a:spcPts val="0"/>
              </a:spcBef>
              <a:spcAft>
                <a:spcPts val="0"/>
              </a:spcAft>
              <a:buNone/>
            </a:pPr>
            <a:r>
              <a:rPr lang="en-GB" sz="1000" b="1">
                <a:latin typeface="League Spartan"/>
                <a:ea typeface="League Spartan"/>
                <a:cs typeface="League Spartan"/>
                <a:sym typeface="League Spartan"/>
              </a:rPr>
              <a:t>Dance - </a:t>
            </a:r>
            <a:r>
              <a:rPr lang="en-GB" sz="1000">
                <a:latin typeface="League Spartan"/>
                <a:ea typeface="League Spartan"/>
                <a:cs typeface="League Spartan"/>
                <a:sym typeface="League Spartan"/>
              </a:rPr>
              <a:t>Children will perform solo dances using simple movement patterns. </a:t>
            </a:r>
            <a:endParaRPr sz="1000">
              <a:latin typeface="League Spartan"/>
              <a:ea typeface="League Spartan"/>
              <a:cs typeface="League Spartan"/>
              <a:sym typeface="League Spartan"/>
            </a:endParaRPr>
          </a:p>
          <a:p>
            <a:pPr marL="0" lvl="0" indent="0" algn="l" rtl="0">
              <a:spcBef>
                <a:spcPts val="0"/>
              </a:spcBef>
              <a:spcAft>
                <a:spcPts val="0"/>
              </a:spcAft>
              <a:buNone/>
            </a:pPr>
            <a:endParaRPr sz="1000">
              <a:latin typeface="League Spartan"/>
              <a:ea typeface="League Spartan"/>
              <a:cs typeface="League Spartan"/>
              <a:sym typeface="League Spartan"/>
            </a:endParaRPr>
          </a:p>
          <a:p>
            <a:pPr marL="0" lvl="0" indent="0" algn="l" rtl="0">
              <a:spcBef>
                <a:spcPts val="0"/>
              </a:spcBef>
              <a:spcAft>
                <a:spcPts val="0"/>
              </a:spcAft>
              <a:buNone/>
            </a:pPr>
            <a:endParaRPr sz="1000">
              <a:latin typeface="League Spartan"/>
              <a:ea typeface="League Spartan"/>
              <a:cs typeface="League Spartan"/>
              <a:sym typeface="League Spartan"/>
            </a:endParaRPr>
          </a:p>
          <a:p>
            <a:pPr marL="0" marR="0" lvl="0" indent="0" algn="l" rtl="0">
              <a:lnSpc>
                <a:spcPct val="100000"/>
              </a:lnSpc>
              <a:spcBef>
                <a:spcPts val="0"/>
              </a:spcBef>
              <a:spcAft>
                <a:spcPts val="0"/>
              </a:spcAft>
              <a:buClr>
                <a:schemeClr val="dk1"/>
              </a:buClr>
              <a:buSzPts val="1100"/>
              <a:buFont typeface="Arial"/>
              <a:buNone/>
            </a:pP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League Spartan"/>
              <a:ea typeface="League Spartan"/>
              <a:cs typeface="League Spartan"/>
              <a:sym typeface="League Spartan"/>
            </a:endParaRPr>
          </a:p>
        </p:txBody>
      </p:sp>
      <p:sp>
        <p:nvSpPr>
          <p:cNvPr id="102" name="Google Shape;102;p1"/>
          <p:cNvSpPr/>
          <p:nvPr/>
        </p:nvSpPr>
        <p:spPr>
          <a:xfrm>
            <a:off x="8044205" y="4674960"/>
            <a:ext cx="1688967" cy="202061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League Spartan"/>
                <a:ea typeface="League Spartan"/>
                <a:cs typeface="League Spartan"/>
                <a:sym typeface="League Spartan"/>
              </a:rPr>
              <a:t>Computing</a:t>
            </a:r>
            <a:endParaRPr sz="1600" b="1" i="0" u="none" strike="noStrike" cap="none">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League Spartan"/>
                <a:ea typeface="League Spartan"/>
                <a:cs typeface="League Spartan"/>
                <a:sym typeface="League Spartan"/>
              </a:rPr>
              <a:t>Information technology around us</a:t>
            </a:r>
            <a:r>
              <a:rPr lang="en-GB" sz="1000">
                <a:solidFill>
                  <a:schemeClr val="dk1"/>
                </a:solidFill>
                <a:latin typeface="League Spartan"/>
                <a:ea typeface="League Spartan"/>
                <a:cs typeface="League Spartan"/>
                <a:sym typeface="League Spartan"/>
              </a:rPr>
              <a:t> Children explore how  information technology (IT) being used for good in our lives. </a:t>
            </a:r>
            <a:endParaRPr sz="1000">
              <a:solidFill>
                <a:schemeClr val="dk1"/>
              </a:solidFill>
              <a:latin typeface="League Spartan"/>
              <a:ea typeface="League Spartan"/>
              <a:cs typeface="League Spartan"/>
              <a:sym typeface="League Spartan"/>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eague Spartan"/>
              <a:ea typeface="League Spartan"/>
              <a:cs typeface="League Spartan"/>
              <a:sym typeface="League Spartan"/>
            </a:endParaRPr>
          </a:p>
          <a:p>
            <a:pPr marL="0" marR="0" lvl="0" indent="0" algn="just" rtl="0">
              <a:lnSpc>
                <a:spcPct val="100000"/>
              </a:lnSpc>
              <a:spcBef>
                <a:spcPts val="0"/>
              </a:spcBef>
              <a:spcAft>
                <a:spcPts val="0"/>
              </a:spcAft>
              <a:buClr>
                <a:srgbClr val="000000"/>
              </a:buClr>
              <a:buSzPts val="1200"/>
              <a:buFont typeface="Arial"/>
              <a:buNone/>
            </a:pPr>
            <a:endParaRPr sz="1200" i="0" u="none" strike="noStrike" cap="none">
              <a:solidFill>
                <a:schemeClr val="dk1"/>
              </a:solidFill>
              <a:latin typeface="League Spartan"/>
              <a:ea typeface="League Spartan"/>
              <a:cs typeface="League Spartan"/>
              <a:sym typeface="League Spartan"/>
            </a:endParaRPr>
          </a:p>
        </p:txBody>
      </p:sp>
      <p:sp>
        <p:nvSpPr>
          <p:cNvPr id="103" name="Google Shape;103;p1"/>
          <p:cNvSpPr/>
          <p:nvPr/>
        </p:nvSpPr>
        <p:spPr>
          <a:xfrm>
            <a:off x="-26617" y="1991244"/>
            <a:ext cx="1622322" cy="331561"/>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League Spartan"/>
                <a:ea typeface="League Spartan"/>
                <a:cs typeface="League Spartan"/>
                <a:sym typeface="League Spartan"/>
              </a:rPr>
              <a:t>Curriculum Map</a:t>
            </a:r>
            <a:endParaRPr sz="1100" b="1" i="0" u="none" strike="noStrike" cap="none">
              <a:solidFill>
                <a:srgbClr val="000000"/>
              </a:solidFill>
              <a:latin typeface="League Spartan"/>
              <a:ea typeface="League Spartan"/>
              <a:cs typeface="League Spartan"/>
              <a:sym typeface="League Spartan"/>
            </a:endParaRPr>
          </a:p>
        </p:txBody>
      </p:sp>
      <p:sp>
        <p:nvSpPr>
          <p:cNvPr id="104" name="Google Shape;104;p1"/>
          <p:cNvSpPr/>
          <p:nvPr/>
        </p:nvSpPr>
        <p:spPr>
          <a:xfrm>
            <a:off x="325813" y="2757875"/>
            <a:ext cx="901200" cy="748200"/>
          </a:xfrm>
          <a:prstGeom prst="rect">
            <a:avLst/>
          </a:prstGeom>
          <a:noFill/>
          <a:ln>
            <a:noFill/>
          </a:ln>
        </p:spPr>
        <p:txBody>
          <a:bodyPr spcFirstLastPara="1" wrap="square" lIns="90000"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2"/>
                </a:solidFill>
                <a:latin typeface="League Spartan"/>
                <a:ea typeface="League Spartan"/>
                <a:cs typeface="League Spartan"/>
                <a:sym typeface="League Spartan"/>
              </a:rPr>
              <a:t>believe</a:t>
            </a:r>
            <a:endParaRPr sz="1200" b="1" i="0" u="none" strike="noStrike" cap="none">
              <a:solidFill>
                <a:schemeClr val="dk2"/>
              </a:solidFill>
              <a:latin typeface="League Spartan"/>
              <a:ea typeface="League Spartan"/>
              <a:cs typeface="League Spartan"/>
              <a:sym typeface="League Spartan"/>
            </a:endParaRPr>
          </a:p>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2"/>
                </a:solidFill>
                <a:latin typeface="League Spartan"/>
                <a:ea typeface="League Spartan"/>
                <a:cs typeface="League Spartan"/>
                <a:sym typeface="League Spartan"/>
              </a:rPr>
              <a:t>achieve</a:t>
            </a:r>
            <a:endParaRPr sz="1200" b="1" i="0" u="none" strike="noStrike" cap="none">
              <a:solidFill>
                <a:schemeClr val="dk2"/>
              </a:solidFill>
              <a:latin typeface="League Spartan"/>
              <a:ea typeface="League Spartan"/>
              <a:cs typeface="League Spartan"/>
              <a:sym typeface="League Spartan"/>
            </a:endParaRPr>
          </a:p>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2"/>
                </a:solidFill>
                <a:latin typeface="League Spartan"/>
                <a:ea typeface="League Spartan"/>
                <a:cs typeface="League Spartan"/>
                <a:sym typeface="League Spartan"/>
              </a:rPr>
              <a:t>succeed</a:t>
            </a:r>
            <a:endParaRPr sz="1200" b="1" i="0" u="none" strike="noStrike" cap="none">
              <a:solidFill>
                <a:schemeClr val="dk2"/>
              </a:solidFill>
              <a:latin typeface="League Spartan"/>
              <a:ea typeface="League Spartan"/>
              <a:cs typeface="League Spartan"/>
              <a:sym typeface="League Spartan"/>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804</Words>
  <Application>Microsoft Office PowerPoint</Application>
  <PresentationFormat>A4 Paper (210x297 mm)</PresentationFormat>
  <Paragraphs>64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League Spartan</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Alderton</dc:creator>
  <cp:lastModifiedBy>Grice, Derrern</cp:lastModifiedBy>
  <cp:revision>1</cp:revision>
  <dcterms:created xsi:type="dcterms:W3CDTF">2023-07-05T10:50:07Z</dcterms:created>
  <dcterms:modified xsi:type="dcterms:W3CDTF">2023-09-18T08:41:37Z</dcterms:modified>
</cp:coreProperties>
</file>