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9906000" cy="6858000" type="A4"/>
  <p:notesSz cx="6858000" cy="9144000"/>
  <p:embeddedFontLst>
    <p:embeddedFont>
      <p:font typeface="Calibri" panose="020F0502020204030204" pitchFamily="34" charset="0"/>
      <p:regular r:id="rId4"/>
      <p:bold r:id="rId5"/>
      <p:italic r:id="rId6"/>
      <p:boldItalic r:id="rId7"/>
    </p:embeddedFont>
    <p:embeddedFont>
      <p:font typeface="League Spartan" panose="020B060402020202020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hb7ABXAvoxoBrJRFQSFj5kqDiC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1" d="100"/>
          <a:sy n="111" d="100"/>
        </p:scale>
        <p:origin x="1350"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4211340" y="987427"/>
            <a:ext cx="5014913" cy="4873625"/>
          </a:xfrm>
          <a:prstGeom prst="rect">
            <a:avLst/>
          </a:prstGeom>
          <a:noFill/>
          <a:ln>
            <a:noFill/>
          </a:ln>
        </p:spPr>
      </p:sp>
      <p:sp>
        <p:nvSpPr>
          <p:cNvPr id="64" name="Google Shape;64;p13"/>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drawing of a person&#10;&#10;Description automatically generated"/>
          <p:cNvPicPr preferRelativeResize="0"/>
          <p:nvPr/>
        </p:nvPicPr>
        <p:blipFill rotWithShape="1">
          <a:blip r:embed="rId3">
            <a:alphaModFix amt="35000"/>
          </a:blip>
          <a:srcRect l="33605" t="13202" r="33580" b="15776"/>
          <a:stretch/>
        </p:blipFill>
        <p:spPr>
          <a:xfrm>
            <a:off x="168706" y="130565"/>
            <a:ext cx="1110305" cy="1425609"/>
          </a:xfrm>
          <a:prstGeom prst="rect">
            <a:avLst/>
          </a:prstGeom>
          <a:noFill/>
          <a:ln>
            <a:noFill/>
          </a:ln>
        </p:spPr>
      </p:pic>
      <p:grpSp>
        <p:nvGrpSpPr>
          <p:cNvPr id="85" name="Google Shape;85;p1"/>
          <p:cNvGrpSpPr/>
          <p:nvPr/>
        </p:nvGrpSpPr>
        <p:grpSpPr>
          <a:xfrm>
            <a:off x="66044" y="403998"/>
            <a:ext cx="1304804" cy="839002"/>
            <a:chOff x="315802" y="411168"/>
            <a:chExt cx="1304804" cy="839002"/>
          </a:xfrm>
        </p:grpSpPr>
        <p:sp>
          <p:nvSpPr>
            <p:cNvPr id="86" name="Google Shape;86;p1"/>
            <p:cNvSpPr/>
            <p:nvPr/>
          </p:nvSpPr>
          <p:spPr>
            <a:xfrm>
              <a:off x="702593" y="411168"/>
              <a:ext cx="541952" cy="451373"/>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The</a:t>
              </a:r>
              <a:endParaRPr sz="2000" b="1" i="0" u="none" strike="noStrike" cap="none">
                <a:solidFill>
                  <a:schemeClr val="dk1"/>
                </a:solidFill>
                <a:latin typeface="League Spartan"/>
                <a:ea typeface="League Spartan"/>
                <a:cs typeface="League Spartan"/>
                <a:sym typeface="League Spartan"/>
              </a:endParaRPr>
            </a:p>
          </p:txBody>
        </p:sp>
        <p:sp>
          <p:nvSpPr>
            <p:cNvPr id="87" name="Google Shape;87;p1"/>
            <p:cNvSpPr/>
            <p:nvPr/>
          </p:nvSpPr>
          <p:spPr>
            <a:xfrm>
              <a:off x="315802" y="460903"/>
              <a:ext cx="1304804" cy="346097"/>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chemeClr val="dk1"/>
                  </a:solidFill>
                  <a:latin typeface="League Spartan"/>
                  <a:ea typeface="League Spartan"/>
                  <a:cs typeface="League Spartan"/>
                  <a:sym typeface="League Spartan"/>
                </a:rPr>
                <a:t>Laurels</a:t>
              </a:r>
              <a:endParaRPr sz="1300" b="1" i="0" u="none" strike="noStrike" cap="none">
                <a:solidFill>
                  <a:srgbClr val="000000"/>
                </a:solidFill>
                <a:latin typeface="League Spartan"/>
                <a:ea typeface="League Spartan"/>
                <a:cs typeface="League Spartan"/>
                <a:sym typeface="League Spartan"/>
              </a:endParaRPr>
            </a:p>
          </p:txBody>
        </p:sp>
        <p:sp>
          <p:nvSpPr>
            <p:cNvPr id="88" name="Google Shape;88;p1"/>
            <p:cNvSpPr/>
            <p:nvPr/>
          </p:nvSpPr>
          <p:spPr>
            <a:xfrm>
              <a:off x="387605" y="707490"/>
              <a:ext cx="1161197" cy="542678"/>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League Spartan"/>
                  <a:ea typeface="League Spartan"/>
                  <a:cs typeface="League Spartan"/>
                  <a:sym typeface="League Spartan"/>
                </a:rPr>
                <a:t>Primary</a:t>
              </a:r>
              <a:endParaRPr sz="2400" b="1" i="0" u="none" strike="noStrike" cap="none">
                <a:solidFill>
                  <a:schemeClr val="dk1"/>
                </a:solidFill>
                <a:latin typeface="League Spartan"/>
                <a:ea typeface="League Spartan"/>
                <a:cs typeface="League Spartan"/>
                <a:sym typeface="League Spartan"/>
              </a:endParaRPr>
            </a:p>
          </p:txBody>
        </p:sp>
        <p:sp>
          <p:nvSpPr>
            <p:cNvPr id="89" name="Google Shape;89;p1"/>
            <p:cNvSpPr/>
            <p:nvPr/>
          </p:nvSpPr>
          <p:spPr>
            <a:xfrm>
              <a:off x="517607" y="881770"/>
              <a:ext cx="901200" cy="36840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League Spartan"/>
                  <a:ea typeface="League Spartan"/>
                  <a:cs typeface="League Spartan"/>
                  <a:sym typeface="League Spartan"/>
                </a:rPr>
                <a:t>School</a:t>
              </a:r>
              <a:endParaRPr sz="2400" b="1" i="0" u="none" strike="noStrike" cap="none">
                <a:solidFill>
                  <a:schemeClr val="dk1"/>
                </a:solidFill>
                <a:latin typeface="League Spartan"/>
                <a:ea typeface="League Spartan"/>
                <a:cs typeface="League Spartan"/>
                <a:sym typeface="League Spartan"/>
              </a:endParaRPr>
            </a:p>
          </p:txBody>
        </p:sp>
      </p:grpSp>
      <p:sp>
        <p:nvSpPr>
          <p:cNvPr id="90" name="Google Shape;90;p1"/>
          <p:cNvSpPr/>
          <p:nvPr/>
        </p:nvSpPr>
        <p:spPr>
          <a:xfrm>
            <a:off x="59235" y="1439704"/>
            <a:ext cx="1434353" cy="636588"/>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GB" sz="3500" b="1" i="0" u="none" strike="noStrike" cap="none">
                <a:solidFill>
                  <a:srgbClr val="B66618"/>
                </a:solidFill>
                <a:latin typeface="League Spartan"/>
                <a:ea typeface="League Spartan"/>
                <a:cs typeface="League Spartan"/>
                <a:sym typeface="League Spartan"/>
              </a:rPr>
              <a:t>Year </a:t>
            </a:r>
            <a:r>
              <a:rPr lang="en-GB" sz="3500" b="1">
                <a:solidFill>
                  <a:srgbClr val="B66618"/>
                </a:solidFill>
                <a:latin typeface="League Spartan"/>
                <a:ea typeface="League Spartan"/>
                <a:cs typeface="League Spartan"/>
                <a:sym typeface="League Spartan"/>
              </a:rPr>
              <a:t>3</a:t>
            </a:r>
            <a:endParaRPr sz="900" b="1" i="0" u="none" strike="noStrike" cap="none">
              <a:solidFill>
                <a:srgbClr val="000000"/>
              </a:solidFill>
              <a:latin typeface="League Spartan"/>
              <a:ea typeface="League Spartan"/>
              <a:cs typeface="League Spartan"/>
              <a:sym typeface="League Spartan"/>
            </a:endParaRPr>
          </a:p>
        </p:txBody>
      </p:sp>
      <p:sp>
        <p:nvSpPr>
          <p:cNvPr id="91" name="Google Shape;91;p1"/>
          <p:cNvSpPr/>
          <p:nvPr/>
        </p:nvSpPr>
        <p:spPr>
          <a:xfrm>
            <a:off x="66327" y="2196048"/>
            <a:ext cx="1420168" cy="636587"/>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B66618"/>
                </a:solidFill>
                <a:latin typeface="League Spartan"/>
                <a:ea typeface="League Spartan"/>
                <a:cs typeface="League Spartan"/>
                <a:sym typeface="League Spartan"/>
              </a:rPr>
              <a:t>Autumn Term </a:t>
            </a:r>
            <a:r>
              <a:rPr lang="en-GB" sz="2100" b="1" i="0" u="none" strike="noStrike" cap="none">
                <a:solidFill>
                  <a:srgbClr val="B66618"/>
                </a:solidFill>
                <a:latin typeface="League Spartan"/>
                <a:ea typeface="League Spartan"/>
                <a:cs typeface="League Spartan"/>
                <a:sym typeface="League Spartan"/>
              </a:rPr>
              <a:t>2023</a:t>
            </a:r>
            <a:endParaRPr sz="1600" b="1" i="0" u="none" strike="noStrike" cap="none">
              <a:solidFill>
                <a:srgbClr val="B66618"/>
              </a:solidFill>
              <a:latin typeface="League Spartan"/>
              <a:ea typeface="League Spartan"/>
              <a:cs typeface="League Spartan"/>
              <a:sym typeface="League Spartan"/>
            </a:endParaRPr>
          </a:p>
        </p:txBody>
      </p:sp>
      <p:sp>
        <p:nvSpPr>
          <p:cNvPr id="92" name="Google Shape;92;p1"/>
          <p:cNvSpPr/>
          <p:nvPr/>
        </p:nvSpPr>
        <p:spPr>
          <a:xfrm>
            <a:off x="165833" y="3559546"/>
            <a:ext cx="4061786" cy="3136024"/>
          </a:xfrm>
          <a:prstGeom prst="rect">
            <a:avLst/>
          </a:prstGeom>
          <a:solidFill>
            <a:srgbClr val="FFF2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League Spartan"/>
                <a:ea typeface="League Spartan"/>
                <a:cs typeface="League Spartan"/>
                <a:sym typeface="League Spartan"/>
              </a:rPr>
              <a:t>English</a:t>
            </a:r>
            <a:endParaRPr sz="18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Writing</a:t>
            </a:r>
            <a:endParaRPr sz="13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We will be generating varied writing opportunities using high quality texts as stimuli from which to write. For example, we will begin by studying the book </a:t>
            </a:r>
            <a:r>
              <a:rPr lang="en-GB" sz="800" i="1">
                <a:solidFill>
                  <a:schemeClr val="dk1"/>
                </a:solidFill>
                <a:latin typeface="League Spartan"/>
                <a:ea typeface="League Spartan"/>
                <a:cs typeface="League Spartan"/>
                <a:sym typeface="League Spartan"/>
              </a:rPr>
              <a:t>Krindlekrax</a:t>
            </a:r>
            <a:r>
              <a:rPr lang="en-GB" sz="800">
                <a:solidFill>
                  <a:schemeClr val="dk1"/>
                </a:solidFill>
                <a:latin typeface="League Spartan"/>
                <a:ea typeface="League Spartan"/>
                <a:cs typeface="League Spartan"/>
                <a:sym typeface="League Spartan"/>
              </a:rPr>
              <a:t> by Philip Ridley, which will enable children to write diary entries, newspaper reports and a narrative piece in a similar style to the author. </a:t>
            </a: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Reading</a:t>
            </a:r>
            <a:endParaRPr sz="13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800">
                <a:solidFill>
                  <a:schemeClr val="dk1"/>
                </a:solidFill>
                <a:latin typeface="League Spartan"/>
                <a:ea typeface="League Spartan"/>
                <a:cs typeface="League Spartan"/>
                <a:sym typeface="League Spartan"/>
              </a:rPr>
              <a:t>Through daily reading sessions, children will develop both their fluency and comprehension by engaging in discussion around high quality texts and answering vocabulary, inference, prediction, explanation, retrieval and summary questions.</a:t>
            </a: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Grammar:</a:t>
            </a:r>
            <a:r>
              <a:rPr lang="en-GB" sz="1100" b="1" i="0" u="none" strike="noStrike" cap="none">
                <a:solidFill>
                  <a:schemeClr val="dk1"/>
                </a:solidFill>
                <a:latin typeface="League Spartan"/>
                <a:ea typeface="League Spartan"/>
                <a:cs typeface="League Spartan"/>
                <a:sym typeface="League Spartan"/>
              </a:rPr>
              <a:t> </a:t>
            </a:r>
            <a:endParaRPr sz="11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consolidate their use of sentence punctuation including full stops and capital letters. They will also develop their understanding of the terms ‘noun’, ‘verb’, ‘adjective’ and ‘adverb’. They will learn to improve the precision of their sentences using adjectives. They will also learn how to use pronouns to avoid repetition.</a:t>
            </a:r>
            <a:endParaRPr sz="8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Handwriting</a:t>
            </a:r>
            <a:r>
              <a:rPr lang="en-GB" sz="1000" b="0" i="0" u="none" strike="noStrike" cap="none">
                <a:solidFill>
                  <a:schemeClr val="dk1"/>
                </a:solidFill>
                <a:latin typeface="League Spartan"/>
                <a:ea typeface="League Spartan"/>
                <a:cs typeface="League Spartan"/>
                <a:sym typeface="League Spartan"/>
              </a:rPr>
              <a:t>:</a:t>
            </a:r>
            <a:endParaRPr sz="1000" b="0"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In Autumn 1, children will focus on joins from the ladder family l, i, j, y, u and t. In Autumn 2, they will focus on joins from the one-armed robot family n, m and h,</a:t>
            </a:r>
            <a:endParaRPr sz="800" b="0"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Spellings</a:t>
            </a:r>
            <a:r>
              <a:rPr lang="en-GB" sz="1000" b="0" i="0" u="none" strike="noStrike" cap="none">
                <a:solidFill>
                  <a:schemeClr val="dk1"/>
                </a:solidFill>
                <a:latin typeface="League Spartan"/>
                <a:ea typeface="League Spartan"/>
                <a:cs typeface="League Spartan"/>
                <a:sym typeface="League Spartan"/>
              </a:rPr>
              <a:t>:</a:t>
            </a:r>
            <a:endParaRPr sz="1000" b="0"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We will be covering the following letter patterns, prefixes and suffixes: where ou makes different sounds, where y makes an /i/ sound, -sure and -ture, prefixes re-, dis-, and mis-,  and words where ‘-ing’, '-er' and ‘-ed’ are added to multisyllabic words.</a:t>
            </a:r>
            <a:endParaRPr sz="8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endParaRPr sz="8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93" name="Google Shape;93;p1"/>
          <p:cNvSpPr/>
          <p:nvPr/>
        </p:nvSpPr>
        <p:spPr>
          <a:xfrm>
            <a:off x="1572200" y="226897"/>
            <a:ext cx="2658292" cy="3148181"/>
          </a:xfrm>
          <a:prstGeom prst="rect">
            <a:avLst/>
          </a:prstGeom>
          <a:solidFill>
            <a:srgbClr val="DDEA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League Spartan"/>
                <a:ea typeface="League Spartan"/>
                <a:cs typeface="League Spartan"/>
                <a:sym typeface="League Spartan"/>
              </a:rPr>
              <a:t>Maths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Unit 1: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100" b="1">
                <a:solidFill>
                  <a:schemeClr val="dk1"/>
                </a:solidFill>
                <a:latin typeface="League Spartan"/>
                <a:ea typeface="League Spartan"/>
                <a:cs typeface="League Spartan"/>
                <a:sym typeface="League Spartan"/>
              </a:rPr>
              <a:t>Place Value</a:t>
            </a:r>
            <a:endParaRPr sz="11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be investigating numbers up to 1000, considering the place value of digits.</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Unit 2: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100" b="1">
                <a:solidFill>
                  <a:schemeClr val="dk1"/>
                </a:solidFill>
                <a:latin typeface="League Spartan"/>
                <a:ea typeface="League Spartan"/>
                <a:cs typeface="League Spartan"/>
                <a:sym typeface="League Spartan"/>
              </a:rPr>
              <a:t>Addition &amp; Subtraction</a:t>
            </a:r>
            <a:endParaRPr sz="11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develop both mental and written calculation strategies within 1000.</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Unit 3: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100" b="1">
                <a:solidFill>
                  <a:schemeClr val="dk1"/>
                </a:solidFill>
                <a:latin typeface="League Spartan"/>
                <a:ea typeface="League Spartan"/>
                <a:cs typeface="League Spartan"/>
                <a:sym typeface="League Spartan"/>
              </a:rPr>
              <a:t>Multiplication &amp; Division</a:t>
            </a:r>
            <a:endParaRPr sz="11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develop multiplication and division skills within 1000.</a:t>
            </a:r>
            <a:endParaRPr sz="13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Times tables</a:t>
            </a:r>
            <a:r>
              <a:rPr lang="en-GB" sz="1100" b="0" i="0" u="none" strike="noStrike" cap="none">
                <a:solidFill>
                  <a:schemeClr val="dk1"/>
                </a:solidFill>
                <a:latin typeface="League Spartan"/>
                <a:ea typeface="League Spartan"/>
                <a:cs typeface="League Spartan"/>
                <a:sym typeface="League Spartan"/>
              </a:rPr>
              <a:t>: </a:t>
            </a:r>
            <a:endParaRPr sz="1100" b="0"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a:solidFill>
                  <a:schemeClr val="dk1"/>
                </a:solidFill>
                <a:latin typeface="League Spartan"/>
                <a:ea typeface="League Spartan"/>
                <a:cs typeface="League Spartan"/>
                <a:sym typeface="League Spartan"/>
              </a:rPr>
              <a:t>Children will develop their fluency/quick recall of multiplication and division facts linked to x3, x4 and x8 along with revisiting prior learning (x2, x5, x10).</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4325333" y="221397"/>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Art </a:t>
            </a:r>
            <a:r>
              <a:rPr lang="en-GB" sz="1600" b="1">
                <a:solidFill>
                  <a:schemeClr val="dk1"/>
                </a:solidFill>
                <a:latin typeface="League Spartan"/>
                <a:ea typeface="League Spartan"/>
                <a:cs typeface="League Spartan"/>
                <a:sym typeface="League Spartan"/>
              </a:rPr>
              <a:t>&amp; </a:t>
            </a:r>
            <a:r>
              <a:rPr lang="en-GB" sz="1600" b="1" i="0" u="none" strike="noStrike" cap="none">
                <a:solidFill>
                  <a:schemeClr val="dk1"/>
                </a:solidFill>
                <a:latin typeface="League Spartan"/>
                <a:ea typeface="League Spartan"/>
                <a:cs typeface="League Spartan"/>
                <a:sym typeface="League Spartan"/>
              </a:rPr>
              <a:t>Design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1">
                <a:solidFill>
                  <a:schemeClr val="dk1"/>
                </a:solidFill>
                <a:latin typeface="League Spartan"/>
                <a:ea typeface="League Spartan"/>
                <a:cs typeface="League Spartan"/>
                <a:sym typeface="League Spartan"/>
              </a:rPr>
              <a:t>D</a:t>
            </a:r>
            <a:r>
              <a:rPr lang="en-GB" sz="1000" b="1">
                <a:solidFill>
                  <a:schemeClr val="dk1"/>
                </a:solidFill>
                <a:latin typeface="League Spartan"/>
                <a:ea typeface="League Spartan"/>
                <a:cs typeface="League Spartan"/>
                <a:sym typeface="League Spartan"/>
              </a:rPr>
              <a:t>rawing</a:t>
            </a:r>
            <a:endParaRPr sz="1000" b="1">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develop an understanding of</a:t>
            </a:r>
            <a:endParaRPr sz="800">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shading and drawing techniques to</a:t>
            </a:r>
            <a:endParaRPr sz="800">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create botanical inspired drawings.</a:t>
            </a:r>
            <a:endParaRPr sz="800">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b="1">
                <a:solidFill>
                  <a:schemeClr val="dk1"/>
                </a:solidFill>
                <a:latin typeface="League Spartan"/>
                <a:ea typeface="League Spartan"/>
                <a:cs typeface="League Spartan"/>
                <a:sym typeface="League Spartan"/>
              </a:rPr>
              <a:t>Design Technology</a:t>
            </a:r>
            <a:endParaRPr b="1">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learn about various fruits and vegetables, and when, where and why they are grown in different seasons. They will discover the relationship between colour and health benefits.</a:t>
            </a:r>
            <a:endParaRPr sz="800">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endParaRPr sz="800" b="1">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endParaRPr sz="1600" b="1">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endParaRPr sz="1000">
              <a:solidFill>
                <a:schemeClr val="dk1"/>
              </a:solidFill>
              <a:latin typeface="League Spartan"/>
              <a:ea typeface="League Spartan"/>
              <a:cs typeface="League Spartan"/>
              <a:sym typeface="League Spartan"/>
            </a:endParaRPr>
          </a:p>
        </p:txBody>
      </p:sp>
      <p:sp>
        <p:nvSpPr>
          <p:cNvPr id="95" name="Google Shape;95;p1"/>
          <p:cNvSpPr/>
          <p:nvPr/>
        </p:nvSpPr>
        <p:spPr>
          <a:xfrm>
            <a:off x="4325333" y="2448178"/>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Science</a:t>
            </a:r>
            <a:endParaRPr sz="16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100" b="1">
                <a:solidFill>
                  <a:schemeClr val="dk1"/>
                </a:solidFill>
                <a:latin typeface="League Spartan"/>
                <a:ea typeface="League Spartan"/>
                <a:cs typeface="League Spartan"/>
                <a:sym typeface="League Spartan"/>
              </a:rPr>
              <a:t>Forces</a:t>
            </a:r>
            <a:endParaRPr sz="11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learn about both contact and non-contact forces such as gravity, air resistance, friction and upthrust. They will look at examples of how these forces affect the movement of objects.</a:t>
            </a:r>
            <a:endParaRPr sz="8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96" name="Google Shape;96;p1"/>
          <p:cNvSpPr/>
          <p:nvPr/>
        </p:nvSpPr>
        <p:spPr>
          <a:xfrm>
            <a:off x="4348899" y="4674960"/>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Music</a:t>
            </a:r>
            <a:endParaRPr sz="16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800" b="1">
                <a:solidFill>
                  <a:schemeClr val="dk1"/>
                </a:solidFill>
                <a:latin typeface="League Spartan"/>
                <a:ea typeface="League Spartan"/>
                <a:cs typeface="League Spartan"/>
                <a:sym typeface="League Spartan"/>
              </a:rPr>
              <a:t>Creating compositions in response to an animation</a:t>
            </a:r>
            <a:endParaRPr sz="8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learn to tell stories through music, listen to music and consider the narrative it could represent.</a:t>
            </a:r>
            <a:endParaRPr sz="8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800" b="1">
                <a:solidFill>
                  <a:schemeClr val="dk1"/>
                </a:solidFill>
                <a:latin typeface="League Spartan"/>
                <a:ea typeface="League Spartan"/>
                <a:cs typeface="League Spartan"/>
                <a:sym typeface="League Spartan"/>
              </a:rPr>
              <a:t>Ballads</a:t>
            </a:r>
            <a:endParaRPr sz="8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learn what ballads are, how to identify their features and how to convey different emotions when performing them.</a:t>
            </a:r>
            <a:endParaRPr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000" b="1" i="0" u="none" strike="noStrike" cap="none">
              <a:solidFill>
                <a:schemeClr val="dk1"/>
              </a:solidFill>
              <a:latin typeface="League Spartan"/>
              <a:ea typeface="League Spartan"/>
              <a:cs typeface="League Spartan"/>
              <a:sym typeface="League Spartan"/>
            </a:endParaRPr>
          </a:p>
        </p:txBody>
      </p:sp>
      <p:sp>
        <p:nvSpPr>
          <p:cNvPr id="97" name="Google Shape;97;p1"/>
          <p:cNvSpPr/>
          <p:nvPr/>
        </p:nvSpPr>
        <p:spPr>
          <a:xfrm>
            <a:off x="6172986" y="221397"/>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History</a:t>
            </a:r>
            <a:endParaRPr sz="1600" b="1" i="0" u="none" strike="noStrike" cap="none">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800" b="1">
                <a:solidFill>
                  <a:schemeClr val="dk1"/>
                </a:solidFill>
                <a:latin typeface="League Spartan"/>
                <a:ea typeface="League Spartan"/>
                <a:cs typeface="League Spartan"/>
                <a:sym typeface="League Spartan"/>
              </a:rPr>
              <a:t>Would you prefer to live in the Stone Age, Iron Age or Bronze Age? </a:t>
            </a:r>
            <a:endParaRPr sz="8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700">
                <a:solidFill>
                  <a:schemeClr val="dk1"/>
                </a:solidFill>
                <a:latin typeface="League Spartan"/>
                <a:ea typeface="League Spartan"/>
                <a:cs typeface="League Spartan"/>
                <a:sym typeface="League Spartan"/>
              </a:rPr>
              <a:t>Looking at the chronology of mankind from the Stone Age to the iron age, children are introduced to Britain’s story over the prehistoric period.</a:t>
            </a:r>
            <a:endParaRPr sz="700">
              <a:solidFill>
                <a:schemeClr val="dk1"/>
              </a:solidFill>
              <a:latin typeface="League Spartan"/>
              <a:ea typeface="League Spartan"/>
              <a:cs typeface="League Spartan"/>
              <a:sym typeface="League Spartan"/>
            </a:endParaRPr>
          </a:p>
          <a:p>
            <a:pPr marL="0" lvl="0" indent="0" algn="l" rtl="0">
              <a:spcBef>
                <a:spcPts val="0"/>
              </a:spcBef>
              <a:spcAft>
                <a:spcPts val="0"/>
              </a:spcAft>
              <a:buClr>
                <a:schemeClr val="dk1"/>
              </a:buClr>
              <a:buSzPts val="1600"/>
              <a:buFont typeface="Arial"/>
              <a:buNone/>
            </a:pPr>
            <a:r>
              <a:rPr lang="en-GB" sz="1600" b="1">
                <a:solidFill>
                  <a:schemeClr val="dk1"/>
                </a:solidFill>
                <a:latin typeface="League Spartan"/>
                <a:ea typeface="League Spartan"/>
                <a:cs typeface="League Spartan"/>
                <a:sym typeface="League Spartan"/>
              </a:rPr>
              <a:t>Geography</a:t>
            </a:r>
            <a:endParaRPr sz="16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800" b="1">
                <a:solidFill>
                  <a:schemeClr val="dk1"/>
                </a:solidFill>
                <a:latin typeface="League Spartan"/>
                <a:ea typeface="League Spartan"/>
                <a:cs typeface="League Spartan"/>
                <a:sym typeface="League Spartan"/>
              </a:rPr>
              <a:t>Who lives in Antarctica?</a:t>
            </a:r>
            <a:endParaRPr sz="8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700">
                <a:solidFill>
                  <a:schemeClr val="dk1"/>
                </a:solidFill>
                <a:latin typeface="League Spartan"/>
                <a:ea typeface="League Spartan"/>
                <a:cs typeface="League Spartan"/>
                <a:sym typeface="League Spartan"/>
              </a:rPr>
              <a:t>Children explore the physical features of a polar region and how humans have adapted to working there.</a:t>
            </a:r>
            <a:endParaRPr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98" name="Google Shape;98;p1"/>
          <p:cNvSpPr/>
          <p:nvPr/>
        </p:nvSpPr>
        <p:spPr>
          <a:xfrm>
            <a:off x="6172986" y="2448178"/>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Religious Education</a:t>
            </a:r>
            <a:endParaRPr sz="16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900" b="1">
                <a:solidFill>
                  <a:schemeClr val="dk1"/>
                </a:solidFill>
                <a:latin typeface="League Spartan"/>
                <a:ea typeface="League Spartan"/>
                <a:cs typeface="League Spartan"/>
                <a:sym typeface="League Spartan"/>
              </a:rPr>
              <a:t>How does celebrating Diwali bring a feeling of belonging to a Hindu child? </a:t>
            </a:r>
            <a:endParaRPr sz="9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learn about Diwali and what it means for the Hindu faith. </a:t>
            </a:r>
            <a:endParaRPr sz="8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900" b="1">
                <a:solidFill>
                  <a:schemeClr val="dk1"/>
                </a:solidFill>
                <a:latin typeface="League Spartan"/>
                <a:ea typeface="League Spartan"/>
                <a:cs typeface="League Spartan"/>
                <a:sym typeface="League Spartan"/>
              </a:rPr>
              <a:t>Has Christmas lost its true meaning? </a:t>
            </a:r>
            <a:endParaRPr sz="9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discuss the meaning of Christmas from differing viewpoints.</a:t>
            </a:r>
            <a:endParaRPr sz="8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endParaRPr sz="11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endParaRPr sz="11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endParaRPr sz="11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endParaRPr sz="11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99" name="Google Shape;99;p1"/>
          <p:cNvSpPr/>
          <p:nvPr/>
        </p:nvSpPr>
        <p:spPr>
          <a:xfrm>
            <a:off x="6196552" y="4674960"/>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Learning for Life</a:t>
            </a:r>
            <a:endParaRPr sz="1600" b="1" i="0" u="none" strike="noStrike" cap="none">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b="1">
                <a:solidFill>
                  <a:schemeClr val="dk1"/>
                </a:solidFill>
                <a:latin typeface="League Spartan"/>
                <a:ea typeface="League Spartan"/>
                <a:cs typeface="League Spartan"/>
                <a:sym typeface="League Spartan"/>
              </a:rPr>
              <a:t>Family and Relationships</a:t>
            </a:r>
            <a:endParaRPr sz="800" b="1">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learn about various relationships that they could encounter. They will consider strategies to communicate their feelings effectively and how to resolve problems, including bullying.</a:t>
            </a:r>
            <a:endParaRPr sz="800">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b="1">
                <a:solidFill>
                  <a:schemeClr val="dk1"/>
                </a:solidFill>
                <a:latin typeface="League Spartan"/>
                <a:ea typeface="League Spartan"/>
                <a:cs typeface="League Spartan"/>
                <a:sym typeface="League Spartan"/>
              </a:rPr>
              <a:t>Health and Wellbeing</a:t>
            </a:r>
            <a:endParaRPr sz="8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develop their emotional maturity; learning that we experience a range of emotions at different times.</a:t>
            </a:r>
            <a:endParaRPr sz="800" b="1" i="0" u="none" strike="noStrike" cap="none">
              <a:solidFill>
                <a:schemeClr val="dk1"/>
              </a:solidFill>
              <a:latin typeface="League Spartan"/>
              <a:ea typeface="League Spartan"/>
              <a:cs typeface="League Spartan"/>
              <a:sym typeface="League Spartan"/>
            </a:endParaRPr>
          </a:p>
        </p:txBody>
      </p:sp>
      <p:sp>
        <p:nvSpPr>
          <p:cNvPr id="100" name="Google Shape;100;p1"/>
          <p:cNvSpPr/>
          <p:nvPr/>
        </p:nvSpPr>
        <p:spPr>
          <a:xfrm>
            <a:off x="8020639" y="221397"/>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French</a:t>
            </a:r>
            <a:endParaRPr sz="1600" b="1" i="0" u="none" strike="noStrike" cap="none">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800" b="1">
                <a:solidFill>
                  <a:schemeClr val="dk1"/>
                </a:solidFill>
                <a:latin typeface="League Spartan"/>
                <a:ea typeface="League Spartan"/>
                <a:cs typeface="League Spartan"/>
                <a:sym typeface="League Spartan"/>
              </a:rPr>
              <a:t>Greetings </a:t>
            </a:r>
            <a:endParaRPr sz="8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Pupils learn how to introduce themselves, use appropriate greetings to say hello, goodbye and goodnight, and to ask and answer the question, ‘How are you feeling?’</a:t>
            </a:r>
            <a:endParaRPr sz="800">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sz="11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101" name="Google Shape;101;p1"/>
          <p:cNvSpPr/>
          <p:nvPr/>
        </p:nvSpPr>
        <p:spPr>
          <a:xfrm>
            <a:off x="8020639" y="2448178"/>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PE</a:t>
            </a:r>
            <a:endParaRPr sz="16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Over the course of the Autumn term, children will have the opportunity to develop a range of skills in sports including: gymnastics, indoor athletics, netball and football.</a:t>
            </a:r>
            <a:endParaRPr sz="15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102" name="Google Shape;102;p1"/>
          <p:cNvSpPr/>
          <p:nvPr/>
        </p:nvSpPr>
        <p:spPr>
          <a:xfrm>
            <a:off x="8044205" y="4674960"/>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Computing</a:t>
            </a:r>
            <a:endParaRPr sz="1600" b="1" i="0" u="none" strike="noStrike" cap="none">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b="1">
                <a:solidFill>
                  <a:schemeClr val="dk1"/>
                </a:solidFill>
                <a:latin typeface="League Spartan"/>
                <a:ea typeface="League Spartan"/>
                <a:cs typeface="League Spartan"/>
                <a:sym typeface="League Spartan"/>
              </a:rPr>
              <a:t>Computer systems and networks</a:t>
            </a:r>
            <a:endParaRPr sz="800" b="1">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develop their understanding of digital devices, with an initial focus on inputs and outputs.</a:t>
            </a:r>
            <a:endParaRPr sz="800">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b="1">
                <a:solidFill>
                  <a:schemeClr val="dk1"/>
                </a:solidFill>
                <a:latin typeface="League Spartan"/>
                <a:ea typeface="League Spartan"/>
                <a:cs typeface="League Spartan"/>
                <a:sym typeface="League Spartan"/>
              </a:rPr>
              <a:t>Lifestyle</a:t>
            </a:r>
            <a:endParaRPr sz="800" b="1">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consider how their use of devices/technology can both positively and negatively affect their life.</a:t>
            </a:r>
            <a:endParaRPr sz="800">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b="1">
                <a:solidFill>
                  <a:schemeClr val="dk1"/>
                </a:solidFill>
                <a:latin typeface="League Spartan"/>
                <a:ea typeface="League Spartan"/>
                <a:cs typeface="League Spartan"/>
                <a:sym typeface="League Spartan"/>
              </a:rPr>
              <a:t>Creating Media</a:t>
            </a:r>
            <a:endParaRPr sz="800" b="1">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Children will become familiar with the terms ‘text’ and ‘images’ and understand their uses.</a:t>
            </a:r>
            <a:endParaRPr sz="8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103" name="Google Shape;103;p1"/>
          <p:cNvSpPr/>
          <p:nvPr/>
        </p:nvSpPr>
        <p:spPr>
          <a:xfrm>
            <a:off x="-26617" y="1991244"/>
            <a:ext cx="1622322" cy="331561"/>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League Spartan"/>
                <a:ea typeface="League Spartan"/>
                <a:cs typeface="League Spartan"/>
                <a:sym typeface="League Spartan"/>
              </a:rPr>
              <a:t>Curriculum Map</a:t>
            </a:r>
            <a:endParaRPr sz="1100" b="1" i="0" u="none" strike="noStrike" cap="none">
              <a:solidFill>
                <a:srgbClr val="000000"/>
              </a:solidFill>
              <a:latin typeface="League Spartan"/>
              <a:ea typeface="League Spartan"/>
              <a:cs typeface="League Spartan"/>
              <a:sym typeface="League Spartan"/>
            </a:endParaRPr>
          </a:p>
        </p:txBody>
      </p:sp>
      <p:sp>
        <p:nvSpPr>
          <p:cNvPr id="104" name="Google Shape;104;p1"/>
          <p:cNvSpPr/>
          <p:nvPr/>
        </p:nvSpPr>
        <p:spPr>
          <a:xfrm>
            <a:off x="325813" y="2757875"/>
            <a:ext cx="901200" cy="748200"/>
          </a:xfrm>
          <a:prstGeom prst="rect">
            <a:avLst/>
          </a:prstGeom>
          <a:noFill/>
          <a:ln>
            <a:noFill/>
          </a:ln>
        </p:spPr>
        <p:txBody>
          <a:bodyPr spcFirstLastPara="1" wrap="square" lIns="90000"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2"/>
                </a:solidFill>
                <a:latin typeface="League Spartan"/>
                <a:ea typeface="League Spartan"/>
                <a:cs typeface="League Spartan"/>
                <a:sym typeface="League Spartan"/>
              </a:rPr>
              <a:t>believe</a:t>
            </a:r>
            <a:endParaRPr sz="1200" b="1" i="0" u="none" strike="noStrike" cap="none">
              <a:solidFill>
                <a:schemeClr val="dk2"/>
              </a:solidFill>
              <a:latin typeface="League Spartan"/>
              <a:ea typeface="League Spartan"/>
              <a:cs typeface="League Spartan"/>
              <a:sym typeface="League Spartan"/>
            </a:endParaRPr>
          </a:p>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2"/>
                </a:solidFill>
                <a:latin typeface="League Spartan"/>
                <a:ea typeface="League Spartan"/>
                <a:cs typeface="League Spartan"/>
                <a:sym typeface="League Spartan"/>
              </a:rPr>
              <a:t>achieve</a:t>
            </a:r>
            <a:endParaRPr sz="1200" b="1" i="0" u="none" strike="noStrike" cap="none">
              <a:solidFill>
                <a:schemeClr val="dk2"/>
              </a:solidFill>
              <a:latin typeface="League Spartan"/>
              <a:ea typeface="League Spartan"/>
              <a:cs typeface="League Spartan"/>
              <a:sym typeface="League Spartan"/>
            </a:endParaRPr>
          </a:p>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2"/>
                </a:solidFill>
                <a:latin typeface="League Spartan"/>
                <a:ea typeface="League Spartan"/>
                <a:cs typeface="League Spartan"/>
                <a:sym typeface="League Spartan"/>
              </a:rPr>
              <a:t>succeed</a:t>
            </a:r>
            <a:endParaRPr sz="1200" b="1" i="0" u="none" strike="noStrike" cap="none">
              <a:solidFill>
                <a:schemeClr val="dk2"/>
              </a:solidFill>
              <a:latin typeface="League Spartan"/>
              <a:ea typeface="League Spartan"/>
              <a:cs typeface="League Spartan"/>
              <a:sym typeface="League Spartan"/>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819</Words>
  <Application>Microsoft Office PowerPoint</Application>
  <PresentationFormat>A4 Paper (210x297 mm)</PresentationFormat>
  <Paragraphs>82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League Spartan</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Alderton</dc:creator>
  <cp:lastModifiedBy>Grice, Derrern</cp:lastModifiedBy>
  <cp:revision>1</cp:revision>
  <dcterms:created xsi:type="dcterms:W3CDTF">2023-07-05T10:50:07Z</dcterms:created>
  <dcterms:modified xsi:type="dcterms:W3CDTF">2023-09-18T08:42:11Z</dcterms:modified>
</cp:coreProperties>
</file>