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9906000" cy="6858000" type="A4"/>
  <p:notesSz cx="6858000" cy="9144000"/>
  <p:embeddedFontLst>
    <p:embeddedFont>
      <p:font typeface="Calibri" panose="020F0502020204030204" pitchFamily="34" charset="0"/>
      <p:regular r:id="rId4"/>
      <p:bold r:id="rId5"/>
      <p:italic r:id="rId6"/>
      <p:boldItalic r:id="rId7"/>
    </p:embeddedFont>
    <p:embeddedFont>
      <p:font typeface="League Spartan" panose="020B0604020202020204" charset="0"/>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j7zzKimQBufRvFBd+oZU7/v7cK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11" d="100"/>
          <a:sy n="111" d="100"/>
        </p:scale>
        <p:origin x="1350" y="9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customschemas.google.com/relationships/presentationmetadata" Target="meta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2777332" y="-270668"/>
            <a:ext cx="4351338" cy="8543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5251054" y="2203054"/>
            <a:ext cx="5811838" cy="2135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917179" y="128984"/>
            <a:ext cx="5811838" cy="62841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675879" y="1709740"/>
            <a:ext cx="8543925"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675879" y="4589465"/>
            <a:ext cx="854392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8"/>
          <p:cNvSpPr txBox="1">
            <a:spLocks noGrp="1"/>
          </p:cNvSpPr>
          <p:nvPr>
            <p:ph type="body" idx="2"/>
          </p:nvPr>
        </p:nvSpPr>
        <p:spPr>
          <a:xfrm>
            <a:off x="5014913"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8"/>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68232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682329" y="1681163"/>
            <a:ext cx="41907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9"/>
          <p:cNvSpPr txBox="1">
            <a:spLocks noGrp="1"/>
          </p:cNvSpPr>
          <p:nvPr>
            <p:ph type="body" idx="2"/>
          </p:nvPr>
        </p:nvSpPr>
        <p:spPr>
          <a:xfrm>
            <a:off x="682329" y="2505075"/>
            <a:ext cx="419070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3"/>
          </p:nvPr>
        </p:nvSpPr>
        <p:spPr>
          <a:xfrm>
            <a:off x="5014913" y="1681163"/>
            <a:ext cx="4211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9"/>
          <p:cNvSpPr txBox="1">
            <a:spLocks noGrp="1"/>
          </p:cNvSpPr>
          <p:nvPr>
            <p:ph type="body" idx="4"/>
          </p:nvPr>
        </p:nvSpPr>
        <p:spPr>
          <a:xfrm>
            <a:off x="5014913" y="2505075"/>
            <a:ext cx="4211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4211340" y="987427"/>
            <a:ext cx="5014913"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2"/>
          <p:cNvSpPr txBox="1">
            <a:spLocks noGrp="1"/>
          </p:cNvSpPr>
          <p:nvPr>
            <p:ph type="body" idx="2"/>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a:spLocks noGrp="1"/>
          </p:cNvSpPr>
          <p:nvPr>
            <p:ph type="pic" idx="2"/>
          </p:nvPr>
        </p:nvSpPr>
        <p:spPr>
          <a:xfrm>
            <a:off x="4211340" y="987427"/>
            <a:ext cx="5014913" cy="4873625"/>
          </a:xfrm>
          <a:prstGeom prst="rect">
            <a:avLst/>
          </a:prstGeom>
          <a:noFill/>
          <a:ln>
            <a:noFill/>
          </a:ln>
        </p:spPr>
      </p:sp>
      <p:sp>
        <p:nvSpPr>
          <p:cNvPr id="64" name="Google Shape;64;p13"/>
          <p:cNvSpPr txBox="1">
            <a:spLocks noGrp="1"/>
          </p:cNvSpPr>
          <p:nvPr>
            <p:ph type="body" idx="1"/>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google.com/search?safe=strict&amp;sca_esv=561923505&amp;rlz=1C1GCEB_enGB1072GB1073&amp;q=Berlie+Doherty&amp;stick=H4sIAAAAAAAAAONgVuLSz9U3ME6KTy80f8Royi3w8sc9YSmdSWtOXmNU4-IKzsgvd80rySypFJLgYoOy-KR4uJC08Sxi5XNKLcrJTFVwyc9ILSqpBACHKui4VwAAAA&amp;sa=X&amp;ved=2ahUKEwitzaLUw4mBAxWP5KQKHZoXC6QQzIcDKAB6BAgWEA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drawing of a person&#10;&#10;Description automatically generated"/>
          <p:cNvPicPr preferRelativeResize="0"/>
          <p:nvPr/>
        </p:nvPicPr>
        <p:blipFill rotWithShape="1">
          <a:blip r:embed="rId3">
            <a:alphaModFix amt="35000"/>
          </a:blip>
          <a:srcRect l="33605" t="13202" r="33580" b="15776"/>
          <a:stretch/>
        </p:blipFill>
        <p:spPr>
          <a:xfrm>
            <a:off x="168706" y="130565"/>
            <a:ext cx="1110305" cy="1425609"/>
          </a:xfrm>
          <a:prstGeom prst="rect">
            <a:avLst/>
          </a:prstGeom>
          <a:noFill/>
          <a:ln>
            <a:noFill/>
          </a:ln>
        </p:spPr>
      </p:pic>
      <p:grpSp>
        <p:nvGrpSpPr>
          <p:cNvPr id="85" name="Google Shape;85;p1"/>
          <p:cNvGrpSpPr/>
          <p:nvPr/>
        </p:nvGrpSpPr>
        <p:grpSpPr>
          <a:xfrm>
            <a:off x="66044" y="403998"/>
            <a:ext cx="1304804" cy="839002"/>
            <a:chOff x="315802" y="411168"/>
            <a:chExt cx="1304804" cy="839002"/>
          </a:xfrm>
        </p:grpSpPr>
        <p:sp>
          <p:nvSpPr>
            <p:cNvPr id="86" name="Google Shape;86;p1"/>
            <p:cNvSpPr/>
            <p:nvPr/>
          </p:nvSpPr>
          <p:spPr>
            <a:xfrm>
              <a:off x="702593" y="411168"/>
              <a:ext cx="541952" cy="451373"/>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The</a:t>
              </a:r>
              <a:endParaRPr sz="2000" b="1" i="0" u="none" strike="noStrike" cap="none">
                <a:solidFill>
                  <a:schemeClr val="dk1"/>
                </a:solidFill>
                <a:latin typeface="League Spartan"/>
                <a:ea typeface="League Spartan"/>
                <a:cs typeface="League Spartan"/>
                <a:sym typeface="League Spartan"/>
              </a:endParaRPr>
            </a:p>
          </p:txBody>
        </p:sp>
        <p:sp>
          <p:nvSpPr>
            <p:cNvPr id="87" name="Google Shape;87;p1"/>
            <p:cNvSpPr/>
            <p:nvPr/>
          </p:nvSpPr>
          <p:spPr>
            <a:xfrm>
              <a:off x="315802" y="460903"/>
              <a:ext cx="1304804" cy="346097"/>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GB" sz="2500" b="1" i="0" u="none" strike="noStrike" cap="none">
                  <a:solidFill>
                    <a:schemeClr val="dk1"/>
                  </a:solidFill>
                  <a:latin typeface="League Spartan"/>
                  <a:ea typeface="League Spartan"/>
                  <a:cs typeface="League Spartan"/>
                  <a:sym typeface="League Spartan"/>
                </a:rPr>
                <a:t>Laurels</a:t>
              </a:r>
              <a:endParaRPr sz="1300" b="1" i="0" u="none" strike="noStrike" cap="none">
                <a:solidFill>
                  <a:srgbClr val="000000"/>
                </a:solidFill>
                <a:latin typeface="League Spartan"/>
                <a:ea typeface="League Spartan"/>
                <a:cs typeface="League Spartan"/>
                <a:sym typeface="League Spartan"/>
              </a:endParaRPr>
            </a:p>
          </p:txBody>
        </p:sp>
        <p:sp>
          <p:nvSpPr>
            <p:cNvPr id="88" name="Google Shape;88;p1"/>
            <p:cNvSpPr/>
            <p:nvPr/>
          </p:nvSpPr>
          <p:spPr>
            <a:xfrm>
              <a:off x="387605" y="707490"/>
              <a:ext cx="1161197" cy="542678"/>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League Spartan"/>
                  <a:ea typeface="League Spartan"/>
                  <a:cs typeface="League Spartan"/>
                  <a:sym typeface="League Spartan"/>
                </a:rPr>
                <a:t>Primary</a:t>
              </a:r>
              <a:endParaRPr sz="2400" b="1" i="0" u="none" strike="noStrike" cap="none">
                <a:solidFill>
                  <a:schemeClr val="dk1"/>
                </a:solidFill>
                <a:latin typeface="League Spartan"/>
                <a:ea typeface="League Spartan"/>
                <a:cs typeface="League Spartan"/>
                <a:sym typeface="League Spartan"/>
              </a:endParaRPr>
            </a:p>
          </p:txBody>
        </p:sp>
        <p:sp>
          <p:nvSpPr>
            <p:cNvPr id="89" name="Google Shape;89;p1"/>
            <p:cNvSpPr/>
            <p:nvPr/>
          </p:nvSpPr>
          <p:spPr>
            <a:xfrm>
              <a:off x="517607" y="881770"/>
              <a:ext cx="901200" cy="36840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League Spartan"/>
                  <a:ea typeface="League Spartan"/>
                  <a:cs typeface="League Spartan"/>
                  <a:sym typeface="League Spartan"/>
                </a:rPr>
                <a:t>School</a:t>
              </a:r>
              <a:endParaRPr sz="2400" b="1" i="0" u="none" strike="noStrike" cap="none">
                <a:solidFill>
                  <a:schemeClr val="dk1"/>
                </a:solidFill>
                <a:latin typeface="League Spartan"/>
                <a:ea typeface="League Spartan"/>
                <a:cs typeface="League Spartan"/>
                <a:sym typeface="League Spartan"/>
              </a:endParaRPr>
            </a:p>
          </p:txBody>
        </p:sp>
      </p:grpSp>
      <p:sp>
        <p:nvSpPr>
          <p:cNvPr id="90" name="Google Shape;90;p1"/>
          <p:cNvSpPr/>
          <p:nvPr/>
        </p:nvSpPr>
        <p:spPr>
          <a:xfrm>
            <a:off x="59235" y="1439704"/>
            <a:ext cx="1434353" cy="636588"/>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GB" sz="3500" b="1" i="0" u="none" strike="noStrike" cap="none">
                <a:solidFill>
                  <a:srgbClr val="B66618"/>
                </a:solidFill>
                <a:latin typeface="League Spartan"/>
                <a:ea typeface="League Spartan"/>
                <a:cs typeface="League Spartan"/>
                <a:sym typeface="League Spartan"/>
              </a:rPr>
              <a:t>Year </a:t>
            </a:r>
            <a:r>
              <a:rPr lang="en-GB" sz="3500" b="1">
                <a:solidFill>
                  <a:srgbClr val="B66618"/>
                </a:solidFill>
                <a:latin typeface="League Spartan"/>
                <a:ea typeface="League Spartan"/>
                <a:cs typeface="League Spartan"/>
                <a:sym typeface="League Spartan"/>
              </a:rPr>
              <a:t>5</a:t>
            </a:r>
            <a:endParaRPr sz="900" b="1" i="0" u="none" strike="noStrike" cap="none">
              <a:solidFill>
                <a:srgbClr val="000000"/>
              </a:solidFill>
              <a:latin typeface="League Spartan"/>
              <a:ea typeface="League Spartan"/>
              <a:cs typeface="League Spartan"/>
              <a:sym typeface="League Spartan"/>
            </a:endParaRPr>
          </a:p>
        </p:txBody>
      </p:sp>
      <p:sp>
        <p:nvSpPr>
          <p:cNvPr id="91" name="Google Shape;91;p1"/>
          <p:cNvSpPr/>
          <p:nvPr/>
        </p:nvSpPr>
        <p:spPr>
          <a:xfrm>
            <a:off x="66327" y="2196048"/>
            <a:ext cx="1420168" cy="636587"/>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B66618"/>
                </a:solidFill>
                <a:latin typeface="League Spartan"/>
                <a:ea typeface="League Spartan"/>
                <a:cs typeface="League Spartan"/>
                <a:sym typeface="League Spartan"/>
              </a:rPr>
              <a:t>Autumn Term </a:t>
            </a:r>
            <a:r>
              <a:rPr lang="en-GB" sz="2100" b="1" i="0" u="none" strike="noStrike" cap="none">
                <a:solidFill>
                  <a:srgbClr val="B66618"/>
                </a:solidFill>
                <a:latin typeface="League Spartan"/>
                <a:ea typeface="League Spartan"/>
                <a:cs typeface="League Spartan"/>
                <a:sym typeface="League Spartan"/>
              </a:rPr>
              <a:t>2023</a:t>
            </a:r>
            <a:endParaRPr sz="1600" b="1" i="0" u="none" strike="noStrike" cap="none">
              <a:solidFill>
                <a:srgbClr val="B66618"/>
              </a:solidFill>
              <a:latin typeface="League Spartan"/>
              <a:ea typeface="League Spartan"/>
              <a:cs typeface="League Spartan"/>
              <a:sym typeface="League Spartan"/>
            </a:endParaRPr>
          </a:p>
        </p:txBody>
      </p:sp>
      <p:sp>
        <p:nvSpPr>
          <p:cNvPr id="92" name="Google Shape;92;p1"/>
          <p:cNvSpPr/>
          <p:nvPr/>
        </p:nvSpPr>
        <p:spPr>
          <a:xfrm>
            <a:off x="165825" y="3559550"/>
            <a:ext cx="4061700" cy="3268500"/>
          </a:xfrm>
          <a:prstGeom prst="rect">
            <a:avLst/>
          </a:prstGeom>
          <a:solidFill>
            <a:srgbClr val="FFF2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League Spartan"/>
                <a:ea typeface="League Spartan"/>
                <a:cs typeface="League Spartan"/>
                <a:sym typeface="League Spartan"/>
              </a:rPr>
              <a:t>English</a:t>
            </a:r>
            <a:endParaRPr sz="1800" b="1"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League Spartan"/>
                <a:ea typeface="League Spartan"/>
                <a:cs typeface="League Spartan"/>
                <a:sym typeface="League Spartan"/>
              </a:rPr>
              <a:t>Writing</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en-GB" sz="800">
                <a:solidFill>
                  <a:schemeClr val="dk1"/>
                </a:solidFill>
                <a:latin typeface="League Spartan"/>
                <a:ea typeface="League Spartan"/>
                <a:cs typeface="League Spartan"/>
                <a:sym typeface="League Spartan"/>
              </a:rPr>
              <a:t>We will be generating varied writing opportunities using high quality texts as stimuli from which to write. For example, we will begin by studying the book, </a:t>
            </a:r>
            <a:r>
              <a:rPr lang="en-GB" sz="800" b="1" u="sng">
                <a:solidFill>
                  <a:schemeClr val="dk1"/>
                </a:solidFill>
                <a:latin typeface="League Spartan"/>
                <a:ea typeface="League Spartan"/>
                <a:cs typeface="League Spartan"/>
                <a:sym typeface="League Spartan"/>
              </a:rPr>
              <a:t>Street Child by </a:t>
            </a:r>
            <a:r>
              <a:rPr lang="en-GB" sz="800" b="1" u="sng">
                <a:solidFill>
                  <a:schemeClr val="dk1"/>
                </a:solidFill>
                <a:latin typeface="League Spartan"/>
                <a:ea typeface="League Spartan"/>
                <a:cs typeface="League Spartan"/>
                <a:sym typeface="League Spartan"/>
                <a:hlinkClick r:id="rId4">
                  <a:extLst>
                    <a:ext uri="{A12FA001-AC4F-418D-AE19-62706E023703}">
                      <ahyp:hlinkClr xmlns:ahyp="http://schemas.microsoft.com/office/drawing/2018/hyperlinkcolor" val="tx"/>
                    </a:ext>
                  </a:extLst>
                </a:hlinkClick>
              </a:rPr>
              <a:t>Berlie Doherty</a:t>
            </a:r>
            <a:r>
              <a:rPr lang="en-GB" sz="800">
                <a:solidFill>
                  <a:schemeClr val="dk1"/>
                </a:solidFill>
                <a:latin typeface="League Spartan"/>
                <a:ea typeface="League Spartan"/>
                <a:cs typeface="League Spartan"/>
                <a:sym typeface="League Spartan"/>
              </a:rPr>
              <a:t>, which will enable children to write diary entries, non-chronological reports and biographies.  </a:t>
            </a:r>
            <a:endParaRPr sz="8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800" b="1" i="0" u="none" strike="noStrike" cap="none">
                <a:solidFill>
                  <a:schemeClr val="dk1"/>
                </a:solidFill>
                <a:latin typeface="League Spartan"/>
                <a:ea typeface="League Spartan"/>
                <a:cs typeface="League Spartan"/>
                <a:sym typeface="League Spartan"/>
              </a:rPr>
              <a:t>Reading</a:t>
            </a:r>
            <a:endParaRPr sz="800" b="0" i="0" u="none" strike="noStrike" cap="none">
              <a:solidFill>
                <a:srgbClr val="000000"/>
              </a:solidFill>
              <a:latin typeface="Arial"/>
              <a:ea typeface="Arial"/>
              <a:cs typeface="Arial"/>
              <a:sym typeface="Arial"/>
            </a:endParaRPr>
          </a:p>
          <a:p>
            <a:pPr marL="0" lvl="0" indent="0" algn="just" rtl="0">
              <a:spcBef>
                <a:spcPts val="0"/>
              </a:spcBef>
              <a:spcAft>
                <a:spcPts val="0"/>
              </a:spcAft>
              <a:buClr>
                <a:schemeClr val="dk1"/>
              </a:buClr>
              <a:buSzPts val="1100"/>
              <a:buFont typeface="Arial"/>
              <a:buNone/>
            </a:pPr>
            <a:r>
              <a:rPr lang="en-GB" sz="800">
                <a:solidFill>
                  <a:schemeClr val="dk1"/>
                </a:solidFill>
                <a:latin typeface="League Spartan"/>
                <a:ea typeface="League Spartan"/>
                <a:cs typeface="League Spartan"/>
                <a:sym typeface="League Spartan"/>
              </a:rPr>
              <a:t>Through daily guided reading sessions, children will continue to develop both their fluency and comprehension skills by engaging in discussion around high quality texts and exploring different genres. Children will then go onto answering vocabulary, inference, prediction, explanation, retrieval and summary questions related to topics. </a:t>
            </a:r>
            <a:endParaRPr sz="8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800" b="1" i="0" u="none" strike="noStrike" cap="none">
                <a:solidFill>
                  <a:schemeClr val="dk1"/>
                </a:solidFill>
                <a:latin typeface="League Spartan"/>
                <a:ea typeface="League Spartan"/>
                <a:cs typeface="League Spartan"/>
                <a:sym typeface="League Spartan"/>
              </a:rPr>
              <a:t>Grammar: </a:t>
            </a:r>
            <a:endParaRPr sz="800" b="1"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800">
                <a:solidFill>
                  <a:schemeClr val="dk1"/>
                </a:solidFill>
                <a:latin typeface="League Spartan"/>
                <a:ea typeface="League Spartan"/>
                <a:cs typeface="League Spartan"/>
                <a:sym typeface="League Spartan"/>
              </a:rPr>
              <a:t>Children will consolidate their use of sentence punctuation, inverted commas and fronted adverbials Children will go onto develop their understanding of modal verbs, relative pronouns to form relative clauses, parentheses and develop cohesion in their writing. </a:t>
            </a:r>
            <a:endParaRPr sz="8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800" b="1" i="0" u="none" strike="noStrike" cap="none">
                <a:solidFill>
                  <a:schemeClr val="dk1"/>
                </a:solidFill>
                <a:latin typeface="League Spartan"/>
                <a:ea typeface="League Spartan"/>
                <a:cs typeface="League Spartan"/>
                <a:sym typeface="League Spartan"/>
              </a:rPr>
              <a:t>Handwriting</a:t>
            </a:r>
            <a:r>
              <a:rPr lang="en-GB" sz="800" b="0" i="0" u="none" strike="noStrike" cap="none">
                <a:solidFill>
                  <a:schemeClr val="dk1"/>
                </a:solidFill>
                <a:latin typeface="League Spartan"/>
                <a:ea typeface="League Spartan"/>
                <a:cs typeface="League Spartan"/>
                <a:sym typeface="League Spartan"/>
              </a:rPr>
              <a:t>:</a:t>
            </a:r>
            <a:endParaRPr sz="800" b="0"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800">
                <a:solidFill>
                  <a:schemeClr val="dk1"/>
                </a:solidFill>
                <a:latin typeface="League Spartan"/>
                <a:ea typeface="League Spartan"/>
                <a:cs typeface="League Spartan"/>
                <a:sym typeface="League Spartan"/>
              </a:rPr>
              <a:t>In Autumn 1, children will focus on joins from the ladder family l, i, j, y, u and t. In Autumn 2, they will focus on joins from the one-armed robot family n, m and h,</a:t>
            </a:r>
            <a:endParaRPr sz="8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League Spartan"/>
                <a:ea typeface="League Spartan"/>
                <a:cs typeface="League Spartan"/>
                <a:sym typeface="League Spartan"/>
              </a:rPr>
              <a:t>Spellings</a:t>
            </a:r>
            <a:r>
              <a:rPr lang="en-GB" sz="1100" b="0" i="0" u="none" strike="noStrike" cap="none">
                <a:solidFill>
                  <a:schemeClr val="dk1"/>
                </a:solidFill>
                <a:latin typeface="League Spartan"/>
                <a:ea typeface="League Spartan"/>
                <a:cs typeface="League Spartan"/>
                <a:sym typeface="League Spartan"/>
              </a:rPr>
              <a:t>:</a:t>
            </a:r>
            <a:endParaRPr sz="1100" b="0" i="0" u="none" strike="noStrike" cap="none">
              <a:solidFill>
                <a:schemeClr val="dk1"/>
              </a:solidFill>
              <a:latin typeface="League Spartan"/>
              <a:ea typeface="League Spartan"/>
              <a:cs typeface="League Spartan"/>
              <a:sym typeface="League Spartan"/>
            </a:endParaRPr>
          </a:p>
          <a:p>
            <a:pPr marL="0" lvl="0" indent="0" algn="just" rtl="0">
              <a:spcBef>
                <a:spcPts val="0"/>
              </a:spcBef>
              <a:spcAft>
                <a:spcPts val="0"/>
              </a:spcAft>
              <a:buClr>
                <a:schemeClr val="dk1"/>
              </a:buClr>
              <a:buSzPts val="1100"/>
              <a:buFont typeface="Arial"/>
              <a:buNone/>
            </a:pPr>
            <a:r>
              <a:rPr lang="en-GB" sz="900">
                <a:solidFill>
                  <a:schemeClr val="dk1"/>
                </a:solidFill>
                <a:latin typeface="League Spartan"/>
                <a:ea typeface="League Spartan"/>
                <a:cs typeface="League Spartan"/>
                <a:sym typeface="League Spartan"/>
              </a:rPr>
              <a:t>We will be covering the following letter patterns, prefixes and suffixes: </a:t>
            </a:r>
            <a:r>
              <a:rPr lang="en-GB" sz="900">
                <a:solidFill>
                  <a:srgbClr val="363636"/>
                </a:solidFill>
                <a:latin typeface="League Spartan"/>
                <a:ea typeface="League Spartan"/>
                <a:cs typeface="League Spartan"/>
                <a:sym typeface="League Spartan"/>
              </a:rPr>
              <a:t>words ending in '-tious' and '-ious', words ending in '–cious', words ending '-cial', words ending '-tial', words ending '-cial' and '-tial’ and challenge words. </a:t>
            </a:r>
            <a:endParaRPr sz="900">
              <a:solidFill>
                <a:srgbClr val="363636"/>
              </a:solidFill>
              <a:latin typeface="League Spartan"/>
              <a:ea typeface="League Spartan"/>
              <a:cs typeface="League Spartan"/>
              <a:sym typeface="League Spartan"/>
            </a:endParaRPr>
          </a:p>
          <a:p>
            <a:pPr marL="0" lvl="0" indent="0" algn="just" rtl="0">
              <a:spcBef>
                <a:spcPts val="0"/>
              </a:spcBef>
              <a:spcAft>
                <a:spcPts val="0"/>
              </a:spcAft>
              <a:buClr>
                <a:schemeClr val="dk1"/>
              </a:buClr>
              <a:buSzPts val="1100"/>
              <a:buFont typeface="Arial"/>
              <a:buNone/>
            </a:pPr>
            <a:endParaRPr sz="800">
              <a:solidFill>
                <a:schemeClr val="dk1"/>
              </a:solidFill>
              <a:latin typeface="League Spartan"/>
              <a:ea typeface="League Spartan"/>
              <a:cs typeface="League Spartan"/>
              <a:sym typeface="League Spartan"/>
            </a:endParaRPr>
          </a:p>
        </p:txBody>
      </p:sp>
      <p:sp>
        <p:nvSpPr>
          <p:cNvPr id="93" name="Google Shape;93;p1"/>
          <p:cNvSpPr/>
          <p:nvPr/>
        </p:nvSpPr>
        <p:spPr>
          <a:xfrm>
            <a:off x="1428750" y="0"/>
            <a:ext cx="2896800" cy="3559500"/>
          </a:xfrm>
          <a:prstGeom prst="rect">
            <a:avLst/>
          </a:prstGeom>
          <a:solidFill>
            <a:srgbClr val="DDEAF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1800" b="1" i="0" u="none" strike="noStrike" cap="none">
                <a:solidFill>
                  <a:schemeClr val="dk1"/>
                </a:solidFill>
                <a:latin typeface="League Spartan"/>
                <a:ea typeface="League Spartan"/>
                <a:cs typeface="League Spartan"/>
                <a:sym typeface="League Spartan"/>
              </a:rPr>
              <a:t>Maths</a:t>
            </a:r>
            <a:endParaRPr sz="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en-GB" sz="1000" b="1" i="0" u="none" strike="noStrike" cap="none">
                <a:solidFill>
                  <a:schemeClr val="dk1"/>
                </a:solidFill>
                <a:latin typeface="League Spartan"/>
                <a:ea typeface="League Spartan"/>
                <a:cs typeface="League Spartan"/>
                <a:sym typeface="League Spartan"/>
              </a:rPr>
              <a:t>Unit 1: </a:t>
            </a:r>
            <a:endParaRPr sz="1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en-GB" sz="1000" b="1">
                <a:solidFill>
                  <a:schemeClr val="dk1"/>
                </a:solidFill>
                <a:latin typeface="League Spartan"/>
                <a:ea typeface="League Spartan"/>
                <a:cs typeface="League Spartan"/>
                <a:sym typeface="League Spartan"/>
              </a:rPr>
              <a:t>Place value</a:t>
            </a:r>
            <a:endParaRPr sz="1000" b="1">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000">
                <a:solidFill>
                  <a:schemeClr val="dk1"/>
                </a:solidFill>
                <a:latin typeface="League Spartan"/>
                <a:ea typeface="League Spartan"/>
                <a:cs typeface="League Spartan"/>
                <a:sym typeface="League Spartan"/>
              </a:rPr>
              <a:t>Children will learn to recognise, write, compare and order numbers up to 1,000,000.</a:t>
            </a: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000" b="1" i="0" u="none" strike="noStrike" cap="none">
                <a:solidFill>
                  <a:schemeClr val="dk1"/>
                </a:solidFill>
                <a:latin typeface="League Spartan"/>
                <a:ea typeface="League Spartan"/>
                <a:cs typeface="League Spartan"/>
                <a:sym typeface="League Spartan"/>
              </a:rPr>
              <a:t>Unit 2: </a:t>
            </a:r>
            <a:endParaRPr sz="1000" b="1"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000" b="1">
                <a:solidFill>
                  <a:schemeClr val="dk1"/>
                </a:solidFill>
                <a:latin typeface="League Spartan"/>
                <a:ea typeface="League Spartan"/>
                <a:cs typeface="League Spartan"/>
                <a:sym typeface="League Spartan"/>
              </a:rPr>
              <a:t>Addition and subtraction </a:t>
            </a:r>
            <a:endParaRPr sz="1000" b="1">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000">
                <a:solidFill>
                  <a:schemeClr val="dk1"/>
                </a:solidFill>
                <a:latin typeface="League Spartan"/>
                <a:ea typeface="League Spartan"/>
                <a:cs typeface="League Spartan"/>
                <a:sym typeface="League Spartan"/>
              </a:rPr>
              <a:t>Children will learn how to add and subtract numbers with more than four-digits both mentally and using formal written methods. </a:t>
            </a: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000" b="1" i="0" u="none" strike="noStrike" cap="none">
                <a:solidFill>
                  <a:schemeClr val="dk1"/>
                </a:solidFill>
                <a:latin typeface="League Spartan"/>
                <a:ea typeface="League Spartan"/>
                <a:cs typeface="League Spartan"/>
                <a:sym typeface="League Spartan"/>
              </a:rPr>
              <a:t>Unit 3: </a:t>
            </a:r>
            <a:endParaRPr sz="1000" b="1"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000" b="1">
                <a:solidFill>
                  <a:schemeClr val="dk1"/>
                </a:solidFill>
                <a:latin typeface="League Spartan"/>
                <a:ea typeface="League Spartan"/>
                <a:cs typeface="League Spartan"/>
                <a:sym typeface="League Spartan"/>
              </a:rPr>
              <a:t>Multiplication and division</a:t>
            </a:r>
            <a:endParaRPr sz="1000" b="1">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000">
                <a:solidFill>
                  <a:schemeClr val="dk1"/>
                </a:solidFill>
                <a:latin typeface="League Spartan"/>
                <a:ea typeface="League Spartan"/>
                <a:cs typeface="League Spartan"/>
                <a:sym typeface="League Spartan"/>
              </a:rPr>
              <a:t>Children will begin to multiply and divide by numbers up to 1,000 and identify multiples, factors, square and prime numbers. </a:t>
            </a: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000" b="1" i="0" u="none" strike="noStrike" cap="none">
                <a:solidFill>
                  <a:schemeClr val="dk1"/>
                </a:solidFill>
                <a:latin typeface="League Spartan"/>
                <a:ea typeface="League Spartan"/>
                <a:cs typeface="League Spartan"/>
                <a:sym typeface="League Spartan"/>
              </a:rPr>
              <a:t>Unit 4:  </a:t>
            </a:r>
            <a:endParaRPr sz="1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en-GB" sz="1000" b="1">
                <a:solidFill>
                  <a:schemeClr val="dk1"/>
                </a:solidFill>
                <a:latin typeface="League Spartan"/>
                <a:ea typeface="League Spartan"/>
                <a:cs typeface="League Spartan"/>
                <a:sym typeface="League Spartan"/>
              </a:rPr>
              <a:t>Fractions </a:t>
            </a:r>
            <a:endParaRPr sz="1000" b="1">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000">
                <a:solidFill>
                  <a:schemeClr val="dk1"/>
                </a:solidFill>
                <a:latin typeface="League Spartan"/>
                <a:ea typeface="League Spartan"/>
                <a:cs typeface="League Spartan"/>
                <a:sym typeface="League Spartan"/>
              </a:rPr>
              <a:t>Children will learn to recognise, order, compare, add and subtract a variety of fraction types. </a:t>
            </a: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000" b="1" i="0" u="none" strike="noStrike" cap="none">
                <a:solidFill>
                  <a:schemeClr val="dk1"/>
                </a:solidFill>
                <a:latin typeface="League Spartan"/>
                <a:ea typeface="League Spartan"/>
                <a:cs typeface="League Spartan"/>
                <a:sym typeface="League Spartan"/>
              </a:rPr>
              <a:t>Times tables</a:t>
            </a:r>
            <a:r>
              <a:rPr lang="en-GB" sz="1000" b="0" i="0" u="none" strike="noStrike" cap="none">
                <a:solidFill>
                  <a:schemeClr val="dk1"/>
                </a:solidFill>
                <a:latin typeface="League Spartan"/>
                <a:ea typeface="League Spartan"/>
                <a:cs typeface="League Spartan"/>
                <a:sym typeface="League Spartan"/>
              </a:rPr>
              <a:t>: </a:t>
            </a:r>
            <a:endParaRPr sz="1000" b="0"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000">
                <a:solidFill>
                  <a:srgbClr val="040C28"/>
                </a:solidFill>
                <a:latin typeface="League Spartan"/>
                <a:ea typeface="League Spartan"/>
                <a:cs typeface="League Spartan"/>
                <a:sym typeface="League Spartan"/>
              </a:rPr>
              <a:t>Revision of all times tables and division facts up to 12x12</a:t>
            </a:r>
            <a:r>
              <a:rPr lang="en-GB" sz="1000">
                <a:solidFill>
                  <a:srgbClr val="4D5156"/>
                </a:solidFill>
                <a:highlight>
                  <a:srgbClr val="FFFFFF"/>
                </a:highlight>
                <a:latin typeface="League Spartan"/>
                <a:ea typeface="League Spartan"/>
                <a:cs typeface="League Spartan"/>
                <a:sym typeface="League Spartan"/>
              </a:rPr>
              <a:t>.</a:t>
            </a: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4404763" y="130576"/>
            <a:ext cx="1689000" cy="238830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Art &amp; Design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Design Technology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DT (Autumn 1) Children begin to explore electrical systems and investigate how motors are constructed to build their own.</a:t>
            </a: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Art (Autumn 2) Children will learn about the features of</a:t>
            </a:r>
            <a:endParaRPr sz="1000">
              <a:solidFill>
                <a:schemeClr val="dk1"/>
              </a:solidFill>
              <a:latin typeface="League Spartan"/>
              <a:ea typeface="League Spartan"/>
              <a:cs typeface="League Spartan"/>
              <a:sym typeface="League Spartan"/>
            </a:endParaRPr>
          </a:p>
          <a:p>
            <a:pPr marL="0" lvl="0" indent="0" algn="l" rtl="0">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installation art and how it can communicate a message. </a:t>
            </a:r>
            <a:endParaRPr sz="1000" b="1" i="0" u="none" strike="noStrike" cap="none">
              <a:solidFill>
                <a:schemeClr val="dk1"/>
              </a:solidFill>
              <a:latin typeface="League Spartan"/>
              <a:ea typeface="League Spartan"/>
              <a:cs typeface="League Spartan"/>
              <a:sym typeface="League Spartan"/>
            </a:endParaRPr>
          </a:p>
        </p:txBody>
      </p:sp>
      <p:sp>
        <p:nvSpPr>
          <p:cNvPr id="95" name="Google Shape;95;p1"/>
          <p:cNvSpPr/>
          <p:nvPr/>
        </p:nvSpPr>
        <p:spPr>
          <a:xfrm>
            <a:off x="4355821" y="2632016"/>
            <a:ext cx="1689000" cy="202050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Science</a:t>
            </a:r>
            <a:endParaRPr sz="1600" b="1"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Autumn 2:</a:t>
            </a: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Children will explore different forces, such as friction and air and water resistance, investigating  their effects. They will also explore how pulleys, leavers and gears work and are constructed. </a:t>
            </a: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League Spartan"/>
              <a:ea typeface="League Spartan"/>
              <a:cs typeface="League Spartan"/>
              <a:sym typeface="League Spartan"/>
            </a:endParaRPr>
          </a:p>
        </p:txBody>
      </p:sp>
      <p:sp>
        <p:nvSpPr>
          <p:cNvPr id="96" name="Google Shape;96;p1"/>
          <p:cNvSpPr/>
          <p:nvPr/>
        </p:nvSpPr>
        <p:spPr>
          <a:xfrm>
            <a:off x="4285225" y="4674950"/>
            <a:ext cx="1689000" cy="215310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Music</a:t>
            </a:r>
            <a:endParaRPr sz="1600" b="1"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r>
              <a:rPr lang="en-GB" sz="1000" b="1">
                <a:solidFill>
                  <a:schemeClr val="dk1"/>
                </a:solidFill>
                <a:latin typeface="League Spartan"/>
                <a:ea typeface="League Spartan"/>
                <a:cs typeface="League Spartan"/>
                <a:sym typeface="League Spartan"/>
              </a:rPr>
              <a:t>Looping and remixing (Autumn 1) </a:t>
            </a:r>
            <a:r>
              <a:rPr lang="en-GB" sz="1000">
                <a:solidFill>
                  <a:schemeClr val="dk1"/>
                </a:solidFill>
                <a:latin typeface="League Spartan"/>
                <a:ea typeface="League Spartan"/>
                <a:cs typeface="League Spartan"/>
                <a:sym typeface="League Spartan"/>
              </a:rPr>
              <a:t> Children will learn how to </a:t>
            </a:r>
            <a:r>
              <a:rPr lang="en-GB" sz="1000">
                <a:solidFill>
                  <a:srgbClr val="222222"/>
                </a:solidFill>
                <a:latin typeface="League Spartan"/>
                <a:ea typeface="League Spartan"/>
                <a:cs typeface="League Spartan"/>
                <a:sym typeface="League Spartan"/>
              </a:rPr>
              <a:t>use loops to create a whole piece of music and perform looped body percussion in rhythm. </a:t>
            </a:r>
            <a:endParaRPr sz="1000">
              <a:solidFill>
                <a:srgbClr val="222222"/>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r>
              <a:rPr lang="en-GB" sz="1000" b="1">
                <a:solidFill>
                  <a:srgbClr val="222222"/>
                </a:solidFill>
                <a:latin typeface="League Spartan"/>
                <a:ea typeface="League Spartan"/>
                <a:cs typeface="League Spartan"/>
                <a:sym typeface="League Spartan"/>
              </a:rPr>
              <a:t>Musical Theatre (Autumn 2)</a:t>
            </a:r>
            <a:endParaRPr sz="1000" b="1">
              <a:solidFill>
                <a:srgbClr val="222222"/>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r>
              <a:rPr lang="en-GB" sz="1000">
                <a:solidFill>
                  <a:srgbClr val="222222"/>
                </a:solidFill>
                <a:latin typeface="League Spartan"/>
                <a:ea typeface="League Spartan"/>
                <a:cs typeface="League Spartan"/>
                <a:sym typeface="League Spartan"/>
              </a:rPr>
              <a:t>Children will explore what musical theatre is, recall its features and create and perform their own musical. </a:t>
            </a:r>
            <a:endParaRPr sz="1000">
              <a:solidFill>
                <a:srgbClr val="222222"/>
              </a:solidFill>
              <a:latin typeface="League Spartan"/>
              <a:ea typeface="League Spartan"/>
              <a:cs typeface="League Spartan"/>
              <a:sym typeface="League Spartan"/>
            </a:endParaRPr>
          </a:p>
        </p:txBody>
      </p:sp>
      <p:sp>
        <p:nvSpPr>
          <p:cNvPr id="97" name="Google Shape;97;p1"/>
          <p:cNvSpPr/>
          <p:nvPr/>
        </p:nvSpPr>
        <p:spPr>
          <a:xfrm>
            <a:off x="6172975" y="130575"/>
            <a:ext cx="1774500" cy="226020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History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Geography</a:t>
            </a:r>
            <a:endParaRPr sz="1600" b="1"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History (Autumn 1) Children will learn about the Maya Civilization and how this period of time compares to that of the Anglo Saxons. </a:t>
            </a: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Geography (Autumn 2)</a:t>
            </a: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Children will learn what life is like in the Alps and where this is in the world, making links to everyday life in Britain. </a:t>
            </a: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League Spartan"/>
              <a:ea typeface="League Spartan"/>
              <a:cs typeface="League Spartan"/>
              <a:sym typeface="League Spartan"/>
            </a:endParaRPr>
          </a:p>
        </p:txBody>
      </p:sp>
      <p:sp>
        <p:nvSpPr>
          <p:cNvPr id="98" name="Google Shape;98;p1"/>
          <p:cNvSpPr/>
          <p:nvPr/>
        </p:nvSpPr>
        <p:spPr>
          <a:xfrm>
            <a:off x="6093775" y="2448175"/>
            <a:ext cx="1853700" cy="220440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Religious Education</a:t>
            </a:r>
            <a:endParaRPr sz="1600" b="1"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Hinduism (Autumn 1) Children will learn about the birth rites, weddings and death rites in Hinduism and how that shapes daily life.</a:t>
            </a: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Christianity (Autumn 2) </a:t>
            </a:r>
            <a:endParaRPr sz="1000">
              <a:solidFill>
                <a:schemeClr val="dk1"/>
              </a:solidFill>
              <a:latin typeface="League Spartan"/>
              <a:ea typeface="League Spartan"/>
              <a:cs typeface="League Spartan"/>
              <a:sym typeface="League Spartan"/>
            </a:endParaRPr>
          </a:p>
          <a:p>
            <a:pPr marL="0" lvl="0" indent="0" algn="l" rtl="0">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Children will consider how current Christmas traditions are rooted in the Christmas Story in the bible. </a:t>
            </a:r>
            <a:endParaRPr sz="1000">
              <a:solidFill>
                <a:schemeClr val="dk1"/>
              </a:solidFill>
              <a:highlight>
                <a:schemeClr val="lt1"/>
              </a:highlight>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000" b="1" i="0" u="none" strike="noStrike" cap="none">
              <a:solidFill>
                <a:schemeClr val="dk1"/>
              </a:solidFill>
              <a:latin typeface="League Spartan"/>
              <a:ea typeface="League Spartan"/>
              <a:cs typeface="League Spartan"/>
              <a:sym typeface="League Spartan"/>
            </a:endParaRPr>
          </a:p>
        </p:txBody>
      </p:sp>
      <p:sp>
        <p:nvSpPr>
          <p:cNvPr id="99" name="Google Shape;99;p1"/>
          <p:cNvSpPr/>
          <p:nvPr/>
        </p:nvSpPr>
        <p:spPr>
          <a:xfrm>
            <a:off x="6031825" y="4674950"/>
            <a:ext cx="1853700" cy="208230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Learning for Life</a:t>
            </a:r>
            <a:endParaRPr sz="1600" b="1">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rgbClr val="000000"/>
              </a:buClr>
              <a:buSzPts val="1600"/>
              <a:buFont typeface="Arial"/>
              <a:buNone/>
            </a:pPr>
            <a:r>
              <a:rPr lang="en-GB" sz="1000" b="1" u="sng">
                <a:solidFill>
                  <a:schemeClr val="dk1"/>
                </a:solidFill>
                <a:latin typeface="League Spartan"/>
                <a:ea typeface="League Spartan"/>
                <a:cs typeface="League Spartan"/>
                <a:sym typeface="League Spartan"/>
              </a:rPr>
              <a:t>Family and Relationships/ Health and Wellbeing</a:t>
            </a:r>
            <a:endParaRPr sz="1000" b="1" u="sng">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Children will learn to take greater responsibility for sleep, sun safety, healthy eating and managing feelings; setting goals and embracing failure; understanding the importance of rest and relaxation.</a:t>
            </a:r>
            <a:endParaRPr sz="11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League Spartan"/>
              <a:ea typeface="League Spartan"/>
              <a:cs typeface="League Spartan"/>
              <a:sym typeface="League Spartan"/>
            </a:endParaRPr>
          </a:p>
        </p:txBody>
      </p:sp>
      <p:sp>
        <p:nvSpPr>
          <p:cNvPr id="100" name="Google Shape;100;p1"/>
          <p:cNvSpPr/>
          <p:nvPr/>
        </p:nvSpPr>
        <p:spPr>
          <a:xfrm>
            <a:off x="8020650" y="159600"/>
            <a:ext cx="1689000" cy="208230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French</a:t>
            </a:r>
            <a:endParaRPr sz="1600" b="1" i="0" u="none" strike="noStrike" cap="none">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1000" b="1">
                <a:solidFill>
                  <a:schemeClr val="dk1"/>
                </a:solidFill>
              </a:rPr>
              <a:t>French monster pets (Lessons 1-5)</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rPr>
              <a:t>Revising noun gender, using the correct article to go with nouns, making adjectives agree with the noun they describe and sentence constructions, placing the adjectives.</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000" b="1">
                <a:solidFill>
                  <a:schemeClr val="dk1"/>
                </a:solidFill>
              </a:rPr>
              <a:t>Assessment lesson: </a:t>
            </a:r>
            <a:r>
              <a:rPr lang="en-GB" sz="1000">
                <a:solidFill>
                  <a:schemeClr val="dk1"/>
                </a:solidFill>
              </a:rPr>
              <a:t>Finished fact file for a ‘Fantastic beast’</a:t>
            </a: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League Spartan"/>
              <a:ea typeface="League Spartan"/>
              <a:cs typeface="League Spartan"/>
              <a:sym typeface="League Spartan"/>
            </a:endParaRPr>
          </a:p>
        </p:txBody>
      </p:sp>
      <p:sp>
        <p:nvSpPr>
          <p:cNvPr id="101" name="Google Shape;101;p1"/>
          <p:cNvSpPr/>
          <p:nvPr/>
        </p:nvSpPr>
        <p:spPr>
          <a:xfrm>
            <a:off x="8020639" y="2448178"/>
            <a:ext cx="1688967" cy="202061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PE</a:t>
            </a:r>
            <a:endParaRPr sz="1600" b="1"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Autumn 1: Children will learn about gymnastics and netball. For example, </a:t>
            </a:r>
            <a:r>
              <a:rPr lang="en-GB" sz="1000">
                <a:solidFill>
                  <a:srgbClr val="040C28"/>
                </a:solidFill>
                <a:latin typeface="League Spartan"/>
                <a:ea typeface="League Spartan"/>
                <a:cs typeface="League Spartan"/>
                <a:sym typeface="League Spartan"/>
              </a:rPr>
              <a:t>stag jumps, split leaps and pike rolls.</a:t>
            </a: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200" b="1">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r>
              <a:rPr lang="en-GB" sz="1000">
                <a:solidFill>
                  <a:schemeClr val="dk1"/>
                </a:solidFill>
                <a:latin typeface="League Spartan"/>
                <a:ea typeface="League Spartan"/>
                <a:cs typeface="League Spartan"/>
                <a:sym typeface="League Spartan"/>
              </a:rPr>
              <a:t>Autumn 2: Children will learn about indoor athletics and football, such as striking and dribbling in a controlled manner with the ball. </a:t>
            </a:r>
            <a:endParaRPr sz="1000">
              <a:solidFill>
                <a:schemeClr val="dk1"/>
              </a:solidFill>
              <a:latin typeface="League Spartan"/>
              <a:ea typeface="League Spartan"/>
              <a:cs typeface="League Spartan"/>
              <a:sym typeface="League Spartan"/>
            </a:endParaRPr>
          </a:p>
        </p:txBody>
      </p:sp>
      <p:sp>
        <p:nvSpPr>
          <p:cNvPr id="102" name="Google Shape;102;p1"/>
          <p:cNvSpPr/>
          <p:nvPr/>
        </p:nvSpPr>
        <p:spPr>
          <a:xfrm>
            <a:off x="7947475" y="4552950"/>
            <a:ext cx="1958400" cy="220440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Computing</a:t>
            </a:r>
            <a:endParaRPr sz="1600" b="1" i="0" u="none" strike="noStrike" cap="none">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1000" b="1">
                <a:solidFill>
                  <a:schemeClr val="dk1"/>
                </a:solidFill>
                <a:latin typeface="League Spartan"/>
                <a:ea typeface="League Spartan"/>
                <a:cs typeface="League Spartan"/>
                <a:sym typeface="League Spartan"/>
              </a:rPr>
              <a:t>Sharing information</a:t>
            </a:r>
            <a:r>
              <a:rPr lang="en-GB" sz="1000">
                <a:solidFill>
                  <a:schemeClr val="dk1"/>
                </a:solidFill>
                <a:latin typeface="League Spartan"/>
                <a:ea typeface="League Spartan"/>
                <a:cs typeface="League Spartan"/>
                <a:sym typeface="League Spartan"/>
              </a:rPr>
              <a:t> Children will develop their understanding of computer systems and how information is transferred. </a:t>
            </a:r>
            <a:endParaRPr sz="1000">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1000" b="1">
                <a:solidFill>
                  <a:schemeClr val="dk1"/>
                </a:solidFill>
                <a:latin typeface="League Spartan"/>
                <a:ea typeface="League Spartan"/>
                <a:cs typeface="League Spartan"/>
                <a:sym typeface="League Spartan"/>
              </a:rPr>
              <a:t>Selection in physical computing </a:t>
            </a:r>
            <a:endParaRPr sz="1000" b="1">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Children will explore the concept of selection in programming through the use of the Crumble programming environment.</a:t>
            </a:r>
            <a:r>
              <a:rPr lang="en-GB" sz="1000">
                <a:solidFill>
                  <a:schemeClr val="dk1"/>
                </a:solidFill>
                <a:highlight>
                  <a:srgbClr val="FFFFFF"/>
                </a:highlight>
                <a:latin typeface="League Spartan"/>
                <a:ea typeface="League Spartan"/>
                <a:cs typeface="League Spartan"/>
                <a:sym typeface="League Spartan"/>
              </a:rPr>
              <a:t> </a:t>
            </a:r>
            <a:endParaRPr sz="1000" b="1">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League Spartan"/>
              <a:ea typeface="League Spartan"/>
              <a:cs typeface="League Spartan"/>
              <a:sym typeface="League Spartan"/>
            </a:endParaRPr>
          </a:p>
        </p:txBody>
      </p:sp>
      <p:sp>
        <p:nvSpPr>
          <p:cNvPr id="103" name="Google Shape;103;p1"/>
          <p:cNvSpPr/>
          <p:nvPr/>
        </p:nvSpPr>
        <p:spPr>
          <a:xfrm>
            <a:off x="-26617" y="1991244"/>
            <a:ext cx="1622322" cy="331561"/>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League Spartan"/>
                <a:ea typeface="League Spartan"/>
                <a:cs typeface="League Spartan"/>
                <a:sym typeface="League Spartan"/>
              </a:rPr>
              <a:t>Curriculum Map</a:t>
            </a:r>
            <a:endParaRPr sz="1100" b="1" i="0" u="none" strike="noStrike" cap="none">
              <a:solidFill>
                <a:srgbClr val="000000"/>
              </a:solidFill>
              <a:latin typeface="League Spartan"/>
              <a:ea typeface="League Spartan"/>
              <a:cs typeface="League Spartan"/>
              <a:sym typeface="League Spartan"/>
            </a:endParaRPr>
          </a:p>
        </p:txBody>
      </p:sp>
      <p:sp>
        <p:nvSpPr>
          <p:cNvPr id="104" name="Google Shape;104;p1"/>
          <p:cNvSpPr/>
          <p:nvPr/>
        </p:nvSpPr>
        <p:spPr>
          <a:xfrm>
            <a:off x="325813" y="2757875"/>
            <a:ext cx="901200" cy="748200"/>
          </a:xfrm>
          <a:prstGeom prst="rect">
            <a:avLst/>
          </a:prstGeom>
          <a:noFill/>
          <a:ln>
            <a:noFill/>
          </a:ln>
        </p:spPr>
        <p:txBody>
          <a:bodyPr spcFirstLastPara="1" wrap="square" lIns="90000"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2"/>
                </a:solidFill>
                <a:latin typeface="League Spartan"/>
                <a:ea typeface="League Spartan"/>
                <a:cs typeface="League Spartan"/>
                <a:sym typeface="League Spartan"/>
              </a:rPr>
              <a:t>believe</a:t>
            </a:r>
            <a:endParaRPr sz="1200" b="1" i="0" u="none" strike="noStrike" cap="none">
              <a:solidFill>
                <a:schemeClr val="dk2"/>
              </a:solidFill>
              <a:latin typeface="League Spartan"/>
              <a:ea typeface="League Spartan"/>
              <a:cs typeface="League Spartan"/>
              <a:sym typeface="League Spartan"/>
            </a:endParaRPr>
          </a:p>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2"/>
                </a:solidFill>
                <a:latin typeface="League Spartan"/>
                <a:ea typeface="League Spartan"/>
                <a:cs typeface="League Spartan"/>
                <a:sym typeface="League Spartan"/>
              </a:rPr>
              <a:t>achieve</a:t>
            </a:r>
            <a:endParaRPr sz="1200" b="1" i="0" u="none" strike="noStrike" cap="none">
              <a:solidFill>
                <a:schemeClr val="dk2"/>
              </a:solidFill>
              <a:latin typeface="League Spartan"/>
              <a:ea typeface="League Spartan"/>
              <a:cs typeface="League Spartan"/>
              <a:sym typeface="League Spartan"/>
            </a:endParaRPr>
          </a:p>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2"/>
                </a:solidFill>
                <a:latin typeface="League Spartan"/>
                <a:ea typeface="League Spartan"/>
                <a:cs typeface="League Spartan"/>
                <a:sym typeface="League Spartan"/>
              </a:rPr>
              <a:t>succeed</a:t>
            </a:r>
            <a:endParaRPr sz="1200" b="1" i="0" u="none" strike="noStrike" cap="none">
              <a:solidFill>
                <a:schemeClr val="dk2"/>
              </a:solidFill>
              <a:latin typeface="League Spartan"/>
              <a:ea typeface="League Spartan"/>
              <a:cs typeface="League Spartan"/>
              <a:sym typeface="League Spartan"/>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808</Words>
  <Application>Microsoft Office PowerPoint</Application>
  <PresentationFormat>A4 Paper (210x297 mm)</PresentationFormat>
  <Paragraphs>76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League Spartan</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Alderton</dc:creator>
  <cp:lastModifiedBy>Grice, Derrern</cp:lastModifiedBy>
  <cp:revision>1</cp:revision>
  <dcterms:created xsi:type="dcterms:W3CDTF">2023-07-05T10:50:07Z</dcterms:created>
  <dcterms:modified xsi:type="dcterms:W3CDTF">2023-09-18T08:42:35Z</dcterms:modified>
</cp:coreProperties>
</file>